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01" r:id="rId2"/>
    <p:sldId id="256" r:id="rId3"/>
    <p:sldId id="302" r:id="rId4"/>
    <p:sldId id="257" r:id="rId5"/>
    <p:sldId id="259" r:id="rId6"/>
    <p:sldId id="290" r:id="rId7"/>
    <p:sldId id="258" r:id="rId8"/>
    <p:sldId id="293" r:id="rId9"/>
    <p:sldId id="260" r:id="rId10"/>
    <p:sldId id="289" r:id="rId11"/>
    <p:sldId id="261" r:id="rId12"/>
    <p:sldId id="262" r:id="rId13"/>
    <p:sldId id="291" r:id="rId14"/>
    <p:sldId id="263" r:id="rId15"/>
    <p:sldId id="294" r:id="rId16"/>
    <p:sldId id="295" r:id="rId17"/>
    <p:sldId id="299" r:id="rId18"/>
    <p:sldId id="285" r:id="rId19"/>
    <p:sldId id="296" r:id="rId20"/>
    <p:sldId id="297" r:id="rId21"/>
    <p:sldId id="286" r:id="rId22"/>
    <p:sldId id="298"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12" autoAdjust="0"/>
    <p:restoredTop sz="85636" autoAdjust="0"/>
  </p:normalViewPr>
  <p:slideViewPr>
    <p:cSldViewPr snapToGrid="0">
      <p:cViewPr varScale="1">
        <p:scale>
          <a:sx n="99" d="100"/>
          <a:sy n="99" d="100"/>
        </p:scale>
        <p:origin x="348" y="84"/>
      </p:cViewPr>
      <p:guideLst/>
    </p:cSldViewPr>
  </p:slideViewPr>
  <p:outlineViewPr>
    <p:cViewPr>
      <p:scale>
        <a:sx n="33" d="100"/>
        <a:sy n="33" d="100"/>
      </p:scale>
      <p:origin x="0" y="-60"/>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46F97-E5E8-4625-946F-95CB5F37D21A}" type="datetimeFigureOut">
              <a:rPr lang="en-US" smtClean="0"/>
              <a:t>11/26/2019</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612A1-8094-4FFA-AE22-111E024975F6}" type="slidenum">
              <a:rPr lang="en-US" smtClean="0"/>
              <a:t>‹#›</a:t>
            </a:fld>
            <a:endParaRPr lang="en-US"/>
          </a:p>
        </p:txBody>
      </p:sp>
    </p:spTree>
    <p:extLst>
      <p:ext uri="{BB962C8B-B14F-4D97-AF65-F5344CB8AC3E}">
        <p14:creationId xmlns:p14="http://schemas.microsoft.com/office/powerpoint/2010/main" val="355843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1</a:t>
            </a:fld>
            <a:endParaRPr lang="en-US"/>
          </a:p>
        </p:txBody>
      </p:sp>
    </p:spTree>
    <p:extLst>
      <p:ext uri="{BB962C8B-B14F-4D97-AF65-F5344CB8AC3E}">
        <p14:creationId xmlns:p14="http://schemas.microsoft.com/office/powerpoint/2010/main" val="31472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12</a:t>
            </a:fld>
            <a:endParaRPr lang="en-US"/>
          </a:p>
        </p:txBody>
      </p:sp>
    </p:spTree>
    <p:extLst>
      <p:ext uri="{BB962C8B-B14F-4D97-AF65-F5344CB8AC3E}">
        <p14:creationId xmlns:p14="http://schemas.microsoft.com/office/powerpoint/2010/main" val="320086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13</a:t>
            </a:fld>
            <a:endParaRPr lang="en-US"/>
          </a:p>
        </p:txBody>
      </p:sp>
    </p:spTree>
    <p:extLst>
      <p:ext uri="{BB962C8B-B14F-4D97-AF65-F5344CB8AC3E}">
        <p14:creationId xmlns:p14="http://schemas.microsoft.com/office/powerpoint/2010/main" val="43765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14</a:t>
            </a:fld>
            <a:endParaRPr lang="en-US"/>
          </a:p>
        </p:txBody>
      </p:sp>
    </p:spTree>
    <p:extLst>
      <p:ext uri="{BB962C8B-B14F-4D97-AF65-F5344CB8AC3E}">
        <p14:creationId xmlns:p14="http://schemas.microsoft.com/office/powerpoint/2010/main" val="5065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Conclusion and Discussion</a:t>
            </a:r>
            <a:endParaRPr lang="el-GR" dirty="0"/>
          </a:p>
        </p:txBody>
      </p:sp>
      <p:sp>
        <p:nvSpPr>
          <p:cNvPr id="4" name="Θέση αριθμού διαφάνειας 3"/>
          <p:cNvSpPr>
            <a:spLocks noGrp="1"/>
          </p:cNvSpPr>
          <p:nvPr>
            <p:ph type="sldNum" sz="quarter" idx="10"/>
          </p:nvPr>
        </p:nvSpPr>
        <p:spPr/>
        <p:txBody>
          <a:bodyPr/>
          <a:lstStyle/>
          <a:p>
            <a:fld id="{F7EBFB8C-BBFF-4397-A51C-1E92596422A9}" type="slidenum">
              <a:rPr lang="en-US" smtClean="0"/>
              <a:pPr/>
              <a:t>18</a:t>
            </a:fld>
            <a:endParaRPr lang="en-US" dirty="0"/>
          </a:p>
        </p:txBody>
      </p:sp>
    </p:spTree>
    <p:extLst>
      <p:ext uri="{BB962C8B-B14F-4D97-AF65-F5344CB8AC3E}">
        <p14:creationId xmlns:p14="http://schemas.microsoft.com/office/powerpoint/2010/main" val="306011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7EBFB8C-BBFF-4397-A51C-1E92596422A9}" type="slidenum">
              <a:rPr lang="en-US" smtClean="0"/>
              <a:pPr/>
              <a:t>21</a:t>
            </a:fld>
            <a:endParaRPr lang="en-US" dirty="0"/>
          </a:p>
        </p:txBody>
      </p:sp>
    </p:spTree>
    <p:extLst>
      <p:ext uri="{BB962C8B-B14F-4D97-AF65-F5344CB8AC3E}">
        <p14:creationId xmlns:p14="http://schemas.microsoft.com/office/powerpoint/2010/main" val="356081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7EBFB8C-BBFF-4397-A51C-1E92596422A9}" type="slidenum">
              <a:rPr lang="en-US" smtClean="0"/>
              <a:pPr/>
              <a:t>23</a:t>
            </a:fld>
            <a:endParaRPr lang="en-US" dirty="0"/>
          </a:p>
        </p:txBody>
      </p:sp>
    </p:spTree>
    <p:extLst>
      <p:ext uri="{BB962C8B-B14F-4D97-AF65-F5344CB8AC3E}">
        <p14:creationId xmlns:p14="http://schemas.microsoft.com/office/powerpoint/2010/main" val="103710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2</a:t>
            </a:fld>
            <a:endParaRPr lang="en-US"/>
          </a:p>
        </p:txBody>
      </p:sp>
    </p:spTree>
    <p:extLst>
      <p:ext uri="{BB962C8B-B14F-4D97-AF65-F5344CB8AC3E}">
        <p14:creationId xmlns:p14="http://schemas.microsoft.com/office/powerpoint/2010/main" val="290430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1" dirty="0"/>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4</a:t>
            </a:fld>
            <a:endParaRPr lang="en-US"/>
          </a:p>
        </p:txBody>
      </p:sp>
    </p:spTree>
    <p:extLst>
      <p:ext uri="{BB962C8B-B14F-4D97-AF65-F5344CB8AC3E}">
        <p14:creationId xmlns:p14="http://schemas.microsoft.com/office/powerpoint/2010/main" val="265223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100" b="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5</a:t>
            </a:fld>
            <a:endParaRPr lang="en-US"/>
          </a:p>
        </p:txBody>
      </p:sp>
    </p:spTree>
    <p:extLst>
      <p:ext uri="{BB962C8B-B14F-4D97-AF65-F5344CB8AC3E}">
        <p14:creationId xmlns:p14="http://schemas.microsoft.com/office/powerpoint/2010/main" val="8629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100" b="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6</a:t>
            </a:fld>
            <a:endParaRPr lang="en-US"/>
          </a:p>
        </p:txBody>
      </p:sp>
    </p:spTree>
    <p:extLst>
      <p:ext uri="{BB962C8B-B14F-4D97-AF65-F5344CB8AC3E}">
        <p14:creationId xmlns:p14="http://schemas.microsoft.com/office/powerpoint/2010/main" val="62450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7</a:t>
            </a:fld>
            <a:endParaRPr lang="en-US"/>
          </a:p>
        </p:txBody>
      </p:sp>
    </p:spTree>
    <p:extLst>
      <p:ext uri="{BB962C8B-B14F-4D97-AF65-F5344CB8AC3E}">
        <p14:creationId xmlns:p14="http://schemas.microsoft.com/office/powerpoint/2010/main" val="416585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9</a:t>
            </a:fld>
            <a:endParaRPr lang="en-US"/>
          </a:p>
        </p:txBody>
      </p:sp>
    </p:spTree>
    <p:extLst>
      <p:ext uri="{BB962C8B-B14F-4D97-AF65-F5344CB8AC3E}">
        <p14:creationId xmlns:p14="http://schemas.microsoft.com/office/powerpoint/2010/main" val="408409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10</a:t>
            </a:fld>
            <a:endParaRPr lang="en-US"/>
          </a:p>
        </p:txBody>
      </p:sp>
    </p:spTree>
    <p:extLst>
      <p:ext uri="{BB962C8B-B14F-4D97-AF65-F5344CB8AC3E}">
        <p14:creationId xmlns:p14="http://schemas.microsoft.com/office/powerpoint/2010/main" val="220089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E09612A1-8094-4FFA-AE22-111E024975F6}" type="slidenum">
              <a:rPr lang="en-US" smtClean="0"/>
              <a:t>11</a:t>
            </a:fld>
            <a:endParaRPr lang="en-US"/>
          </a:p>
        </p:txBody>
      </p:sp>
    </p:spTree>
    <p:extLst>
      <p:ext uri="{BB962C8B-B14F-4D97-AF65-F5344CB8AC3E}">
        <p14:creationId xmlns:p14="http://schemas.microsoft.com/office/powerpoint/2010/main" val="404262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Title 13"/>
          <p:cNvSpPr>
            <a:spLocks noGrp="1"/>
          </p:cNvSpPr>
          <p:nvPr>
            <p:ph type="ctrTitle"/>
          </p:nvPr>
        </p:nvSpPr>
        <p:spPr>
          <a:xfrm>
            <a:off x="1914144" y="435936"/>
            <a:ext cx="9875520" cy="1472184"/>
          </a:xfrm>
        </p:spPr>
        <p:txBody>
          <a:bodyPr anchor="b"/>
          <a:lstStyle>
            <a:lvl1pPr algn="l">
              <a:defRPr/>
            </a:lvl1pPr>
            <a:extLst/>
          </a:lstStyle>
          <a:p>
            <a:r>
              <a:rPr lang="el-GR" noProof="1"/>
              <a:t>Στυλ κύριου τίτλου</a:t>
            </a:r>
            <a:endParaRPr lang="en-US" dirty="0"/>
          </a:p>
        </p:txBody>
      </p:sp>
      <p:sp>
        <p:nvSpPr>
          <p:cNvPr id="22" name="Subtitle 21"/>
          <p:cNvSpPr>
            <a:spLocks noGrp="1"/>
          </p:cNvSpPr>
          <p:nvPr>
            <p:ph type="subTitle" idx="1"/>
          </p:nvPr>
        </p:nvSpPr>
        <p:spPr>
          <a:xfrm>
            <a:off x="1910080" y="1850064"/>
            <a:ext cx="9875520"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noProof="1"/>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90FBE68C-66E1-49F6-AECB-4B14F73DBCA1}" type="datetimeFigureOut">
              <a:rPr lang="en-US" smtClean="0"/>
              <a:t>11/26/2019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D6E9F32-87CD-4D2E-8F71-8EBD41840987}"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Tree>
    <p:extLst>
      <p:ext uri="{BB962C8B-B14F-4D97-AF65-F5344CB8AC3E}">
        <p14:creationId xmlns:p14="http://schemas.microsoft.com/office/powerpoint/2010/main" val="3387893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90FBE68C-66E1-49F6-AECB-4B14F73DBCA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206184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l-GR"/>
              <a:t>Στυλ κύριου τίτλου</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0FBE68C-66E1-49F6-AECB-4B14F73DBCA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895948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0FBE68C-66E1-49F6-AECB-4B14F73DBCA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1611918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l-GR"/>
              <a:t>Στυλ κύριου τίτλου</a:t>
            </a:r>
            <a:endParaRPr lang="en-US" dirty="0"/>
          </a:p>
        </p:txBody>
      </p:sp>
      <p:sp>
        <p:nvSpPr>
          <p:cNvPr id="3" name="Text Placeholder 2"/>
          <p:cNvSpPr>
            <a:spLocks noGrp="1"/>
          </p:cNvSpPr>
          <p:nvPr>
            <p:ph type="body" idx="1"/>
          </p:nvPr>
        </p:nvSpPr>
        <p:spPr>
          <a:xfrm>
            <a:off x="3437856" y="1100138"/>
            <a:ext cx="85344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0FBE68C-66E1-49F6-AECB-4B14F73DBCA1}"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E9F32-87CD-4D2E-8F71-8EBD41840987}"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Tree>
    <p:extLst>
      <p:ext uri="{BB962C8B-B14F-4D97-AF65-F5344CB8AC3E}">
        <p14:creationId xmlns:p14="http://schemas.microsoft.com/office/powerpoint/2010/main" val="2309312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9" name="Pie 8"/>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Oval 9"/>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Rectangle 11"/>
          <p:cNvSpPr/>
          <p:nvPr/>
        </p:nvSpPr>
        <p:spPr>
          <a:xfrm>
            <a:off x="1378633" y="-54"/>
            <a:ext cx="1084150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914144" y="274320"/>
            <a:ext cx="9997440" cy="1143000"/>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0FBE68C-66E1-49F6-AECB-4B14F73DBCA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3352403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lang="el-GR"/>
              <a:t>Στυλ κύριου τίτλου</a:t>
            </a:r>
            <a:endParaRPr lang="en-US" dirty="0"/>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a:t>Επεξεργασία στυλ υποδείγματος κειμένου</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a:t>Επεξεργασία στυλ υποδείγματος κειμένου</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0FBE68C-66E1-49F6-AECB-4B14F73DBCA1}"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1045126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0FBE68C-66E1-49F6-AECB-4B14F73DBCA1}"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2824595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p:txBody>
          <a:bodyPr/>
          <a:lstStyle/>
          <a:p>
            <a:fld id="{90FBE68C-66E1-49F6-AECB-4B14F73DBCA1}"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E9F32-87CD-4D2E-8F71-8EBD41840987}"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extLst>
      <p:ext uri="{BB962C8B-B14F-4D97-AF65-F5344CB8AC3E}">
        <p14:creationId xmlns:p14="http://schemas.microsoft.com/office/powerpoint/2010/main" val="415864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5080000" cy="1162050"/>
          </a:xfrm>
          <a:ln>
            <a:noFill/>
          </a:ln>
        </p:spPr>
        <p:txBody>
          <a:bodyPr anchor="b"/>
          <a:lstStyle>
            <a:lvl1pPr algn="l">
              <a:lnSpc>
                <a:spcPts val="2000"/>
              </a:lnSpc>
              <a:buNone/>
              <a:defRPr sz="2200" b="1" cap="all" baseline="0"/>
            </a:lvl1pPr>
            <a:extLst/>
          </a:lstStyle>
          <a:p>
            <a:r>
              <a:rPr lang="el-GR"/>
              <a:t>Στυλ κύριου τίτλου</a:t>
            </a:r>
            <a:endParaRPr lang="en-US" dirty="0"/>
          </a:p>
        </p:txBody>
      </p:sp>
      <p:sp>
        <p:nvSpPr>
          <p:cNvPr id="3" name="Text Placeholder 2"/>
          <p:cNvSpPr>
            <a:spLocks noGrp="1"/>
          </p:cNvSpPr>
          <p:nvPr>
            <p:ph type="body" idx="2"/>
          </p:nvPr>
        </p:nvSpPr>
        <p:spPr>
          <a:xfrm>
            <a:off x="609600" y="1435100"/>
            <a:ext cx="508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a:t>Επεξεργασία στυλ υποδείγματος κειμένου</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0FBE68C-66E1-49F6-AECB-4B14F73DBCA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E9F32-87CD-4D2E-8F71-8EBD41840987}" type="slidenum">
              <a:rPr lang="en-US" smtClean="0"/>
              <a:t>‹#›</a:t>
            </a:fld>
            <a:endParaRPr lang="en-US"/>
          </a:p>
        </p:txBody>
      </p:sp>
    </p:spTree>
    <p:extLst>
      <p:ext uri="{BB962C8B-B14F-4D97-AF65-F5344CB8AC3E}">
        <p14:creationId xmlns:p14="http://schemas.microsoft.com/office/powerpoint/2010/main" val="780284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l-GR"/>
              <a:t>Στυλ κύριου τίτλου</a:t>
            </a:r>
            <a:endParaRPr lang="en-US" dirty="0"/>
          </a:p>
        </p:txBody>
      </p:sp>
      <p:sp>
        <p:nvSpPr>
          <p:cNvPr id="5" name="Date Placeholder 4"/>
          <p:cNvSpPr>
            <a:spLocks noGrp="1"/>
          </p:cNvSpPr>
          <p:nvPr>
            <p:ph type="dt" sz="half" idx="10"/>
          </p:nvPr>
        </p:nvSpPr>
        <p:spPr/>
        <p:txBody>
          <a:bodyPr/>
          <a:lstStyle/>
          <a:p>
            <a:fld id="{90FBE68C-66E1-49F6-AECB-4B14F73DBCA1}"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E9F32-87CD-4D2E-8F71-8EBD41840987}"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a:buNone/>
              <a:defRPr sz="3200"/>
            </a:lvl1pPr>
            <a:extLst/>
          </a:lstStyle>
          <a:p>
            <a:pPr marL="0" algn="l"/>
            <a:r>
              <a:rPr lang="el-GR"/>
              <a:t>Κάντε κλικ στο εικονίδιο για να προσθέσετε εικόνα</a:t>
            </a:r>
            <a:endParaRPr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4" name="Text Placeholder 3"/>
          <p:cNvSpPr>
            <a:spLocks noGrp="1"/>
          </p:cNvSpPr>
          <p:nvPr>
            <p:ph type="body" sz="half" idx="2"/>
          </p:nvPr>
        </p:nvSpPr>
        <p:spPr>
          <a:xfrm>
            <a:off x="1117600" y="4800600"/>
            <a:ext cx="58928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a:t>Επεξεργασία στυλ υποδείγματος κειμένου</a:t>
            </a:r>
          </a:p>
        </p:txBody>
      </p:sp>
    </p:spTree>
    <p:extLst>
      <p:ext uri="{BB962C8B-B14F-4D97-AF65-F5344CB8AC3E}">
        <p14:creationId xmlns:p14="http://schemas.microsoft.com/office/powerpoint/2010/main" val="2796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lang="el-GR" noProof="1"/>
              <a:t>Στυλ κύριου τίτλου</a:t>
            </a:r>
            <a:endParaRPr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a:r>
              <a:rPr lang="el-GR" noProof="1"/>
              <a:t>Στυλ υποδείγματος κειμένου</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a:defRPr sz="1200">
                <a:solidFill>
                  <a:schemeClr val="bg2">
                    <a:shade val="50000"/>
                    <a:satMod val="200000"/>
                  </a:schemeClr>
                </a:solidFill>
              </a:defRPr>
            </a:lvl1pPr>
            <a:extLst/>
          </a:lstStyle>
          <a:p>
            <a:fld id="{90FBE68C-66E1-49F6-AECB-4B14F73DBCA1}" type="datetimeFigureOut">
              <a:rPr lang="en-US" smtClean="0"/>
              <a:t>11/26/2019</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a:defRPr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a:defRPr sz="1200">
                <a:solidFill>
                  <a:schemeClr val="bg2">
                    <a:shade val="50000"/>
                    <a:satMod val="200000"/>
                  </a:schemeClr>
                </a:solidFill>
                <a:effectLst/>
              </a:defRPr>
            </a:lvl1pPr>
            <a:extLst/>
          </a:lstStyle>
          <a:p>
            <a:fld id="{0D6E9F32-87CD-4D2E-8F71-8EBD41840987}"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extLst>
      <p:ext uri="{BB962C8B-B14F-4D97-AF65-F5344CB8AC3E}">
        <p14:creationId xmlns:p14="http://schemas.microsoft.com/office/powerpoint/2010/main" val="3832567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014583" y="609619"/>
            <a:ext cx="9438167" cy="2392661"/>
          </a:xfrm>
        </p:spPr>
        <p:txBody>
          <a:bodyPr>
            <a:normAutofit fontScale="90000"/>
          </a:bodyPr>
          <a:lstStyle/>
          <a:p>
            <a:pPr algn="ctr"/>
            <a:r>
              <a:rPr lang="en-US" sz="3600" dirty="0" smtClean="0">
                <a:solidFill>
                  <a:schemeClr val="tx1"/>
                </a:solidFill>
                <a:effectLst/>
                <a:latin typeface="Arial Black" panose="020B0A04020102020204" pitchFamily="34" charset="0"/>
              </a:rPr>
              <a:t> </a:t>
            </a:r>
            <a:r>
              <a:rPr lang="en-US" sz="3600" dirty="0">
                <a:solidFill>
                  <a:schemeClr val="tx1"/>
                </a:solidFill>
                <a:effectLst/>
                <a:latin typeface="Arial Black" panose="020B0A04020102020204" pitchFamily="34" charset="0"/>
              </a:rPr>
              <a:t/>
            </a:r>
            <a:br>
              <a:rPr lang="en-US" sz="3600" dirty="0">
                <a:solidFill>
                  <a:schemeClr val="tx1"/>
                </a:solidFill>
                <a:effectLst/>
                <a:latin typeface="Arial Black" panose="020B0A04020102020204" pitchFamily="34" charset="0"/>
              </a:rPr>
            </a:br>
            <a:r>
              <a:rPr lang="en-US" sz="3600" b="1" dirty="0">
                <a:solidFill>
                  <a:schemeClr val="accent5">
                    <a:lumMod val="75000"/>
                  </a:schemeClr>
                </a:solidFill>
                <a:effectLst>
                  <a:outerShdw blurRad="38100" dist="38100" dir="2700000" algn="tl">
                    <a:srgbClr val="000000">
                      <a:alpha val="43137"/>
                    </a:srgbClr>
                  </a:outerShdw>
                </a:effectLst>
              </a:rPr>
              <a:t>Formative Evaluation for Intelligent Quality Management in an Education Program.</a:t>
            </a:r>
            <a:r>
              <a:rPr lang="el-GR" sz="3600" b="1" dirty="0">
                <a:solidFill>
                  <a:schemeClr val="accent5">
                    <a:lumMod val="75000"/>
                  </a:schemeClr>
                </a:solidFill>
                <a:effectLst>
                  <a:outerShdw blurRad="38100" dist="38100" dir="2700000" algn="tl">
                    <a:srgbClr val="000000">
                      <a:alpha val="43137"/>
                    </a:srgbClr>
                  </a:outerShdw>
                </a:effectLst>
              </a:rPr>
              <a:t/>
            </a:r>
            <a:br>
              <a:rPr lang="el-GR" sz="3600" b="1" dirty="0">
                <a:solidFill>
                  <a:schemeClr val="accent5">
                    <a:lumMod val="75000"/>
                  </a:schemeClr>
                </a:solidFill>
                <a:effectLst>
                  <a:outerShdw blurRad="38100" dist="38100" dir="2700000" algn="tl">
                    <a:srgbClr val="000000">
                      <a:alpha val="43137"/>
                    </a:srgbClr>
                  </a:outerShdw>
                </a:effectLst>
              </a:rPr>
            </a:br>
            <a:r>
              <a:rPr lang="en-US" sz="3600" b="1" dirty="0">
                <a:solidFill>
                  <a:schemeClr val="accent5">
                    <a:lumMod val="75000"/>
                  </a:schemeClr>
                </a:solidFill>
                <a:effectLst>
                  <a:outerShdw blurRad="38100" dist="38100" dir="2700000" algn="tl">
                    <a:srgbClr val="000000">
                      <a:alpha val="43137"/>
                    </a:srgbClr>
                  </a:outerShdw>
                </a:effectLst>
              </a:rPr>
              <a:t>Case Study</a:t>
            </a:r>
            <a:br>
              <a:rPr lang="en-US" sz="3600" b="1" dirty="0">
                <a:solidFill>
                  <a:schemeClr val="accent5">
                    <a:lumMod val="75000"/>
                  </a:schemeClr>
                </a:solidFill>
                <a:effectLst>
                  <a:outerShdw blurRad="38100" dist="38100" dir="2700000" algn="tl">
                    <a:srgbClr val="000000">
                      <a:alpha val="43137"/>
                    </a:srgbClr>
                  </a:outerShdw>
                </a:effectLst>
              </a:rPr>
            </a:br>
            <a:endParaRPr lang="en-US" sz="3600" b="1" dirty="0">
              <a:solidFill>
                <a:schemeClr val="accent5">
                  <a:lumMod val="75000"/>
                </a:schemeClr>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356360" y="2773680"/>
            <a:ext cx="10835640" cy="3733799"/>
          </a:xfrm>
        </p:spPr>
        <p:txBody>
          <a:bodyPr>
            <a:normAutofit/>
          </a:bodyPr>
          <a:lstStyle/>
          <a:p>
            <a:pPr algn="ctr"/>
            <a:endParaRPr lang="en-US" b="1" dirty="0"/>
          </a:p>
          <a:p>
            <a:pPr algn="ctr"/>
            <a:r>
              <a:rPr lang="en-US" sz="2400" b="1" dirty="0">
                <a:solidFill>
                  <a:schemeClr val="accent5">
                    <a:lumMod val="75000"/>
                  </a:schemeClr>
                </a:solidFill>
              </a:rPr>
              <a:t>Dimitris Tsipianitis, Georgios </a:t>
            </a:r>
            <a:r>
              <a:rPr lang="en-US" sz="2400" b="1" dirty="0" err="1" smtClean="0">
                <a:solidFill>
                  <a:schemeClr val="accent5">
                    <a:lumMod val="75000"/>
                  </a:schemeClr>
                </a:solidFill>
              </a:rPr>
              <a:t>Mandellos</a:t>
            </a:r>
            <a:endParaRPr lang="el-GR" sz="2400" b="1" dirty="0" smtClean="0">
              <a:solidFill>
                <a:schemeClr val="accent5">
                  <a:lumMod val="75000"/>
                </a:schemeClr>
              </a:solidFill>
            </a:endParaRPr>
          </a:p>
          <a:p>
            <a:pPr algn="ctr"/>
            <a:r>
              <a:rPr lang="en-US" sz="2200" dirty="0" smtClean="0">
                <a:solidFill>
                  <a:schemeClr val="accent5">
                    <a:lumMod val="75000"/>
                  </a:schemeClr>
                </a:solidFill>
              </a:rPr>
              <a:t>dtsipianitis@ece.upatras.gr  mandello@upatras.gr</a:t>
            </a:r>
            <a:r>
              <a:rPr lang="en-US" sz="2200" dirty="0">
                <a:solidFill>
                  <a:schemeClr val="accent5">
                    <a:lumMod val="75000"/>
                  </a:schemeClr>
                </a:solidFill>
              </a:rPr>
              <a:t/>
            </a:r>
            <a:br>
              <a:rPr lang="en-US" sz="2200" dirty="0">
                <a:solidFill>
                  <a:schemeClr val="accent5">
                    <a:lumMod val="75000"/>
                  </a:schemeClr>
                </a:solidFill>
              </a:rPr>
            </a:br>
            <a:r>
              <a:rPr lang="en-GB" sz="2200" i="1" dirty="0">
                <a:solidFill>
                  <a:schemeClr val="accent5">
                    <a:lumMod val="75000"/>
                  </a:schemeClr>
                </a:solidFill>
              </a:rPr>
              <a:t>Electrical &amp; Computer Engineering Department, </a:t>
            </a:r>
            <a:r>
              <a:rPr lang="en-US" sz="2200" b="1" dirty="0">
                <a:solidFill>
                  <a:schemeClr val="accent5">
                    <a:lumMod val="75000"/>
                  </a:schemeClr>
                </a:solidFill>
              </a:rPr>
              <a:t/>
            </a:r>
            <a:br>
              <a:rPr lang="en-US" sz="2200" b="1" dirty="0">
                <a:solidFill>
                  <a:schemeClr val="accent5">
                    <a:lumMod val="75000"/>
                  </a:schemeClr>
                </a:solidFill>
              </a:rPr>
            </a:br>
            <a:r>
              <a:rPr lang="en-GB" sz="2200" i="1" dirty="0">
                <a:solidFill>
                  <a:schemeClr val="accent5">
                    <a:lumMod val="75000"/>
                  </a:schemeClr>
                </a:solidFill>
              </a:rPr>
              <a:t>University of </a:t>
            </a:r>
            <a:r>
              <a:rPr lang="en-GB" sz="2200" i="1" dirty="0" err="1">
                <a:solidFill>
                  <a:schemeClr val="accent5">
                    <a:lumMod val="75000"/>
                  </a:schemeClr>
                </a:solidFill>
              </a:rPr>
              <a:t>Patras</a:t>
            </a:r>
            <a:r>
              <a:rPr lang="en-GB" sz="2200" i="1" dirty="0" smtClean="0">
                <a:solidFill>
                  <a:schemeClr val="accent5">
                    <a:lumMod val="75000"/>
                  </a:schemeClr>
                </a:solidFill>
              </a:rPr>
              <a:t>,</a:t>
            </a:r>
            <a:r>
              <a:rPr lang="en-GB" sz="2400" i="1" dirty="0" smtClean="0">
                <a:solidFill>
                  <a:schemeClr val="accent6">
                    <a:lumMod val="50000"/>
                  </a:schemeClr>
                </a:solidFill>
              </a:rPr>
              <a:t> </a:t>
            </a:r>
            <a:r>
              <a:rPr lang="en-GB" sz="2200" i="1" dirty="0" smtClean="0">
                <a:solidFill>
                  <a:schemeClr val="accent5">
                    <a:lumMod val="75000"/>
                  </a:schemeClr>
                </a:solidFill>
              </a:rPr>
              <a:t>Greece</a:t>
            </a:r>
          </a:p>
          <a:p>
            <a:pPr algn="ctr"/>
            <a:endParaRPr lang="en-GB" sz="2200" b="1" i="1" dirty="0" smtClean="0">
              <a:solidFill>
                <a:schemeClr val="accent5">
                  <a:lumMod val="75000"/>
                </a:schemeClr>
              </a:solidFill>
              <a:latin typeface="Gill Sans MT" panose="020B0502020104020203" pitchFamily="34" charset="0"/>
            </a:endParaRPr>
          </a:p>
          <a:p>
            <a:pPr algn="ctr"/>
            <a:endParaRPr lang="en-US" sz="1400" b="1" dirty="0" smtClean="0"/>
          </a:p>
          <a:p>
            <a:pPr algn="ctr"/>
            <a:r>
              <a:rPr lang="el-GR" sz="1400" b="1" dirty="0" smtClean="0"/>
              <a:t>Hellenic </a:t>
            </a:r>
            <a:r>
              <a:rPr lang="el-GR" sz="1400" b="1" dirty="0"/>
              <a:t>Society for </a:t>
            </a:r>
            <a:r>
              <a:rPr lang="el-GR" sz="1400" b="1" dirty="0" err="1"/>
              <a:t>Systemic</a:t>
            </a:r>
            <a:r>
              <a:rPr lang="el-GR" sz="1400" b="1" dirty="0"/>
              <a:t> Studies</a:t>
            </a:r>
            <a:r>
              <a:rPr lang="en-US" sz="1400" dirty="0"/>
              <a:t>, </a:t>
            </a:r>
            <a:r>
              <a:rPr lang="el-GR" sz="1400" b="1" dirty="0"/>
              <a:t>15th HSSS </a:t>
            </a:r>
            <a:r>
              <a:rPr lang="el-GR" sz="1400" b="1" dirty="0" err="1"/>
              <a:t>National</a:t>
            </a:r>
            <a:r>
              <a:rPr lang="el-GR" sz="1400" b="1" dirty="0"/>
              <a:t> &amp; International </a:t>
            </a:r>
            <a:r>
              <a:rPr lang="el-GR" sz="1400" b="1" dirty="0" err="1"/>
              <a:t>Conference</a:t>
            </a:r>
            <a:r>
              <a:rPr lang="en-US" sz="1400" b="1" dirty="0"/>
              <a:t> </a:t>
            </a:r>
            <a:r>
              <a:rPr lang="en-US" sz="1400" dirty="0"/>
              <a:t> </a:t>
            </a:r>
            <a:r>
              <a:rPr lang="el-GR" sz="1400" b="1" dirty="0" err="1"/>
              <a:t>Systemics</a:t>
            </a:r>
            <a:r>
              <a:rPr lang="el-GR" sz="1400" b="1" dirty="0"/>
              <a:t> and </a:t>
            </a:r>
            <a:r>
              <a:rPr lang="el-GR" sz="1400" b="1" dirty="0" err="1"/>
              <a:t>Business</a:t>
            </a:r>
            <a:r>
              <a:rPr lang="el-GR" sz="1400" b="1" dirty="0"/>
              <a:t> </a:t>
            </a:r>
            <a:r>
              <a:rPr lang="el-GR" sz="1400" b="1" dirty="0" err="1" smtClean="0"/>
              <a:t>Intelligence</a:t>
            </a:r>
            <a:endParaRPr lang="en-US" sz="1400" b="1" dirty="0" smtClean="0">
              <a:solidFill>
                <a:schemeClr val="tx1"/>
              </a:solidFill>
              <a:latin typeface="Gill Sans MT" panose="020B0502020104020203" pitchFamily="34" charset="0"/>
            </a:endParaRPr>
          </a:p>
        </p:txBody>
      </p:sp>
    </p:spTree>
    <p:extLst>
      <p:ext uri="{BB962C8B-B14F-4D97-AF65-F5344CB8AC3E}">
        <p14:creationId xmlns:p14="http://schemas.microsoft.com/office/powerpoint/2010/main" val="1997154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144" y="152718"/>
            <a:ext cx="9997440" cy="685482"/>
          </a:xfrm>
        </p:spPr>
        <p:txBody>
          <a:bodyPr>
            <a:normAutofit fontScale="90000"/>
          </a:bodyPr>
          <a:lstStyle/>
          <a:p>
            <a:pPr algn="ctr"/>
            <a:r>
              <a:rPr lang="en-US" dirty="0" smtClean="0">
                <a:solidFill>
                  <a:schemeClr val="accent5">
                    <a:lumMod val="75000"/>
                  </a:schemeClr>
                </a:solidFill>
              </a:rPr>
              <a:t>Evaluation Stages</a:t>
            </a:r>
            <a:endParaRPr lang="en-US" dirty="0">
              <a:solidFill>
                <a:schemeClr val="accent5">
                  <a:lumMod val="75000"/>
                </a:schemeClr>
              </a:solidFill>
            </a:endParaRPr>
          </a:p>
        </p:txBody>
      </p:sp>
      <p:sp>
        <p:nvSpPr>
          <p:cNvPr id="3" name="Θέση περιεχομένου 2"/>
          <p:cNvSpPr>
            <a:spLocks noGrp="1"/>
          </p:cNvSpPr>
          <p:nvPr>
            <p:ph idx="1"/>
          </p:nvPr>
        </p:nvSpPr>
        <p:spPr>
          <a:xfrm>
            <a:off x="1356360" y="838200"/>
            <a:ext cx="10555224" cy="6019800"/>
          </a:xfrm>
        </p:spPr>
        <p:txBody>
          <a:bodyPr>
            <a:normAutofit/>
          </a:bodyPr>
          <a:lstStyle/>
          <a:p>
            <a:pPr algn="just">
              <a:spcBef>
                <a:spcPts val="0"/>
              </a:spcBef>
              <a:spcAft>
                <a:spcPts val="600"/>
              </a:spcAft>
            </a:pPr>
            <a:r>
              <a:rPr lang="en-US" sz="2800" b="1" dirty="0" smtClean="0">
                <a:solidFill>
                  <a:schemeClr val="accent5">
                    <a:lumMod val="75000"/>
                  </a:schemeClr>
                </a:solidFill>
              </a:rPr>
              <a:t>Design the Evaluation</a:t>
            </a:r>
          </a:p>
          <a:p>
            <a:pPr lvl="1" algn="just">
              <a:spcBef>
                <a:spcPts val="0"/>
              </a:spcBef>
              <a:spcAft>
                <a:spcPts val="600"/>
              </a:spcAft>
            </a:pPr>
            <a:r>
              <a:rPr lang="en-US" sz="2400" dirty="0" smtClean="0">
                <a:solidFill>
                  <a:schemeClr val="accent5">
                    <a:lumMod val="75000"/>
                  </a:schemeClr>
                </a:solidFill>
              </a:rPr>
              <a:t>Investigation of Needs</a:t>
            </a:r>
          </a:p>
          <a:p>
            <a:pPr lvl="1" algn="just">
              <a:spcBef>
                <a:spcPts val="0"/>
              </a:spcBef>
              <a:spcAft>
                <a:spcPts val="600"/>
              </a:spcAft>
            </a:pPr>
            <a:r>
              <a:rPr lang="en-US" sz="2400" dirty="0" smtClean="0">
                <a:solidFill>
                  <a:schemeClr val="accent5">
                    <a:lumMod val="75000"/>
                  </a:schemeClr>
                </a:solidFill>
              </a:rPr>
              <a:t>Objectives Defining</a:t>
            </a:r>
          </a:p>
          <a:p>
            <a:pPr lvl="1" algn="just">
              <a:spcBef>
                <a:spcPts val="0"/>
              </a:spcBef>
              <a:spcAft>
                <a:spcPts val="600"/>
              </a:spcAft>
            </a:pPr>
            <a:r>
              <a:rPr lang="en-US" sz="2400" dirty="0" smtClean="0">
                <a:solidFill>
                  <a:schemeClr val="accent5">
                    <a:lumMod val="75000"/>
                  </a:schemeClr>
                </a:solidFill>
              </a:rPr>
              <a:t>Selecting the type of Evaluation</a:t>
            </a:r>
          </a:p>
          <a:p>
            <a:pPr lvl="1" algn="just">
              <a:spcBef>
                <a:spcPts val="0"/>
              </a:spcBef>
              <a:spcAft>
                <a:spcPts val="600"/>
              </a:spcAft>
            </a:pPr>
            <a:r>
              <a:rPr lang="en-US" sz="2400" dirty="0" smtClean="0">
                <a:solidFill>
                  <a:schemeClr val="accent5">
                    <a:lumMod val="75000"/>
                  </a:schemeClr>
                </a:solidFill>
              </a:rPr>
              <a:t>Schedule and Budget</a:t>
            </a:r>
            <a:endParaRPr lang="el-GR" sz="2400" dirty="0" smtClean="0">
              <a:solidFill>
                <a:schemeClr val="accent5">
                  <a:lumMod val="75000"/>
                </a:schemeClr>
              </a:solidFill>
            </a:endParaRPr>
          </a:p>
          <a:p>
            <a:pPr algn="just">
              <a:spcBef>
                <a:spcPts val="0"/>
              </a:spcBef>
              <a:spcAft>
                <a:spcPts val="600"/>
              </a:spcAft>
            </a:pPr>
            <a:r>
              <a:rPr lang="en-US" sz="2800" b="1" dirty="0" smtClean="0">
                <a:solidFill>
                  <a:schemeClr val="accent5">
                    <a:lumMod val="75000"/>
                  </a:schemeClr>
                </a:solidFill>
              </a:rPr>
              <a:t>Currying out the Evaluation</a:t>
            </a:r>
          </a:p>
          <a:p>
            <a:pPr lvl="1" algn="just">
              <a:spcBef>
                <a:spcPts val="0"/>
              </a:spcBef>
              <a:spcAft>
                <a:spcPts val="600"/>
              </a:spcAft>
            </a:pPr>
            <a:r>
              <a:rPr lang="en-US" sz="2400" dirty="0" smtClean="0">
                <a:solidFill>
                  <a:schemeClr val="accent5">
                    <a:lumMod val="75000"/>
                  </a:schemeClr>
                </a:solidFill>
              </a:rPr>
              <a:t>Identifying the axes &amp; Structures</a:t>
            </a:r>
          </a:p>
          <a:p>
            <a:pPr lvl="1" algn="just">
              <a:spcBef>
                <a:spcPts val="0"/>
              </a:spcBef>
              <a:spcAft>
                <a:spcPts val="600"/>
              </a:spcAft>
            </a:pPr>
            <a:r>
              <a:rPr lang="en-US" sz="2400" dirty="0">
                <a:solidFill>
                  <a:schemeClr val="accent5">
                    <a:lumMod val="75000"/>
                  </a:schemeClr>
                </a:solidFill>
              </a:rPr>
              <a:t>Selection of methods &amp; techniques &amp; data collection &amp; </a:t>
            </a:r>
            <a:r>
              <a:rPr lang="en-US" sz="2400" dirty="0" smtClean="0">
                <a:solidFill>
                  <a:schemeClr val="accent5">
                    <a:lumMod val="75000"/>
                  </a:schemeClr>
                </a:solidFill>
              </a:rPr>
              <a:t>analysis</a:t>
            </a:r>
          </a:p>
          <a:p>
            <a:pPr lvl="1" algn="just">
              <a:spcBef>
                <a:spcPts val="0"/>
              </a:spcBef>
              <a:spcAft>
                <a:spcPts val="600"/>
              </a:spcAft>
            </a:pPr>
            <a:r>
              <a:rPr lang="en-US" sz="2400" dirty="0" smtClean="0">
                <a:solidFill>
                  <a:schemeClr val="accent5">
                    <a:lumMod val="75000"/>
                  </a:schemeClr>
                </a:solidFill>
              </a:rPr>
              <a:t>Interpretation </a:t>
            </a:r>
            <a:r>
              <a:rPr lang="en-US" sz="2400" dirty="0">
                <a:solidFill>
                  <a:schemeClr val="accent5">
                    <a:lumMod val="75000"/>
                  </a:schemeClr>
                </a:solidFill>
              </a:rPr>
              <a:t>of results &amp; </a:t>
            </a:r>
            <a:r>
              <a:rPr lang="en-US" sz="2400" dirty="0" smtClean="0">
                <a:solidFill>
                  <a:schemeClr val="accent5">
                    <a:lumMod val="75000"/>
                  </a:schemeClr>
                </a:solidFill>
              </a:rPr>
              <a:t>suggestions</a:t>
            </a:r>
          </a:p>
          <a:p>
            <a:pPr algn="just">
              <a:spcBef>
                <a:spcPts val="0"/>
              </a:spcBef>
              <a:spcAft>
                <a:spcPts val="600"/>
              </a:spcAft>
            </a:pPr>
            <a:r>
              <a:rPr lang="en-US" sz="2800" b="1" dirty="0" smtClean="0">
                <a:solidFill>
                  <a:schemeClr val="accent5">
                    <a:lumMod val="75000"/>
                  </a:schemeClr>
                </a:solidFill>
              </a:rPr>
              <a:t>Publication of Results</a:t>
            </a:r>
          </a:p>
          <a:p>
            <a:pPr lvl="1" algn="just">
              <a:spcBef>
                <a:spcPts val="0"/>
              </a:spcBef>
              <a:spcAft>
                <a:spcPts val="600"/>
              </a:spcAft>
            </a:pPr>
            <a:r>
              <a:rPr lang="en-US" sz="2400" dirty="0">
                <a:solidFill>
                  <a:schemeClr val="accent5">
                    <a:lumMod val="75000"/>
                  </a:schemeClr>
                </a:solidFill>
              </a:rPr>
              <a:t>Selection of recipients of the </a:t>
            </a:r>
            <a:r>
              <a:rPr lang="en-US" sz="2400" dirty="0" smtClean="0">
                <a:solidFill>
                  <a:schemeClr val="accent5">
                    <a:lumMod val="75000"/>
                  </a:schemeClr>
                </a:solidFill>
              </a:rPr>
              <a:t>evaluation results</a:t>
            </a:r>
          </a:p>
          <a:p>
            <a:pPr lvl="1" algn="just">
              <a:spcBef>
                <a:spcPts val="0"/>
              </a:spcBef>
              <a:spcAft>
                <a:spcPts val="600"/>
              </a:spcAft>
            </a:pPr>
            <a:r>
              <a:rPr lang="en-US" sz="2400" dirty="0" smtClean="0">
                <a:solidFill>
                  <a:schemeClr val="accent5">
                    <a:lumMod val="75000"/>
                  </a:schemeClr>
                </a:solidFill>
              </a:rPr>
              <a:t>Writing </a:t>
            </a:r>
            <a:r>
              <a:rPr lang="en-US" sz="2400" dirty="0">
                <a:solidFill>
                  <a:schemeClr val="accent5">
                    <a:lumMod val="75000"/>
                  </a:schemeClr>
                </a:solidFill>
              </a:rPr>
              <a:t>an evaluation </a:t>
            </a:r>
            <a:r>
              <a:rPr lang="en-US" sz="2400" dirty="0" smtClean="0">
                <a:solidFill>
                  <a:schemeClr val="accent5">
                    <a:lumMod val="75000"/>
                  </a:schemeClr>
                </a:solidFill>
              </a:rPr>
              <a:t>report</a:t>
            </a:r>
          </a:p>
          <a:p>
            <a:pPr lvl="1" algn="just">
              <a:spcBef>
                <a:spcPts val="0"/>
              </a:spcBef>
              <a:spcAft>
                <a:spcPts val="600"/>
              </a:spcAft>
            </a:pPr>
            <a:r>
              <a:rPr lang="en-US" sz="2400" dirty="0">
                <a:solidFill>
                  <a:schemeClr val="accent5">
                    <a:lumMod val="75000"/>
                  </a:schemeClr>
                </a:solidFill>
              </a:rPr>
              <a:t>Communication of results to recipients</a:t>
            </a:r>
            <a:endParaRPr lang="en-US" sz="2400" dirty="0" smtClean="0">
              <a:solidFill>
                <a:schemeClr val="accent5">
                  <a:lumMod val="75000"/>
                </a:schemeClr>
              </a:solidFill>
            </a:endParaRPr>
          </a:p>
        </p:txBody>
      </p:sp>
      <p:pic>
        <p:nvPicPr>
          <p:cNvPr id="4" name="7 - Εικόνα" descr="question.jpg"/>
          <p:cNvPicPr>
            <a:picLocks noChangeAspect="1"/>
          </p:cNvPicPr>
          <p:nvPr/>
        </p:nvPicPr>
        <p:blipFill>
          <a:blip r:embed="rId3" cstate="print"/>
          <a:stretch>
            <a:fillRect/>
          </a:stretch>
        </p:blipFill>
        <p:spPr>
          <a:xfrm>
            <a:off x="9936480" y="4602480"/>
            <a:ext cx="2255520" cy="2255520"/>
          </a:xfrm>
          <a:prstGeom prst="rect">
            <a:avLst/>
          </a:prstGeom>
        </p:spPr>
      </p:pic>
    </p:spTree>
    <p:extLst>
      <p:ext uri="{BB962C8B-B14F-4D97-AF65-F5344CB8AC3E}">
        <p14:creationId xmlns:p14="http://schemas.microsoft.com/office/powerpoint/2010/main" val="1999075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144" y="534187"/>
            <a:ext cx="9997440" cy="772767"/>
          </a:xfrm>
        </p:spPr>
        <p:txBody>
          <a:bodyPr/>
          <a:lstStyle/>
          <a:p>
            <a:pPr algn="ctr"/>
            <a:r>
              <a:rPr lang="en-US" dirty="0">
                <a:solidFill>
                  <a:schemeClr val="accent5">
                    <a:lumMod val="75000"/>
                  </a:schemeClr>
                </a:solidFill>
              </a:rPr>
              <a:t>Methodology</a:t>
            </a:r>
          </a:p>
        </p:txBody>
      </p:sp>
      <p:sp>
        <p:nvSpPr>
          <p:cNvPr id="3" name="Θέση περιεχομένου 2"/>
          <p:cNvSpPr>
            <a:spLocks noGrp="1"/>
          </p:cNvSpPr>
          <p:nvPr>
            <p:ph idx="1"/>
          </p:nvPr>
        </p:nvSpPr>
        <p:spPr>
          <a:xfrm>
            <a:off x="1346662" y="1709962"/>
            <a:ext cx="10564922" cy="2759824"/>
          </a:xfrm>
        </p:spPr>
        <p:txBody>
          <a:bodyPr>
            <a:normAutofit/>
          </a:bodyPr>
          <a:lstStyle/>
          <a:p>
            <a:pPr algn="just"/>
            <a:r>
              <a:rPr lang="en-US" sz="2800" dirty="0" smtClean="0">
                <a:solidFill>
                  <a:schemeClr val="accent5">
                    <a:lumMod val="75000"/>
                  </a:schemeClr>
                </a:solidFill>
              </a:rPr>
              <a:t>The </a:t>
            </a:r>
            <a:r>
              <a:rPr lang="en-US" sz="2800" dirty="0">
                <a:solidFill>
                  <a:schemeClr val="accent5">
                    <a:lumMod val="75000"/>
                  </a:schemeClr>
                </a:solidFill>
              </a:rPr>
              <a:t>data collection </a:t>
            </a:r>
            <a:r>
              <a:rPr lang="en-US" sz="2800" dirty="0" smtClean="0">
                <a:solidFill>
                  <a:schemeClr val="accent5">
                    <a:lumMod val="75000"/>
                  </a:schemeClr>
                </a:solidFill>
              </a:rPr>
              <a:t>based </a:t>
            </a:r>
            <a:r>
              <a:rPr lang="en-US" sz="2800" dirty="0">
                <a:solidFill>
                  <a:schemeClr val="accent5">
                    <a:lumMod val="75000"/>
                  </a:schemeClr>
                </a:solidFill>
              </a:rPr>
              <a:t>on field observations during the implementation of the </a:t>
            </a:r>
            <a:r>
              <a:rPr lang="en-US" sz="2800" dirty="0" smtClean="0">
                <a:solidFill>
                  <a:schemeClr val="accent5">
                    <a:lumMod val="75000"/>
                  </a:schemeClr>
                </a:solidFill>
              </a:rPr>
              <a:t>programs</a:t>
            </a:r>
            <a:endParaRPr lang="en-US" sz="2400" dirty="0">
              <a:solidFill>
                <a:schemeClr val="accent5">
                  <a:lumMod val="75000"/>
                </a:schemeClr>
              </a:solidFill>
            </a:endParaRPr>
          </a:p>
          <a:p>
            <a:pPr algn="just"/>
            <a:r>
              <a:rPr lang="en-US" sz="2800" dirty="0">
                <a:solidFill>
                  <a:schemeClr val="accent5">
                    <a:lumMod val="75000"/>
                  </a:schemeClr>
                </a:solidFill>
              </a:rPr>
              <a:t>S</a:t>
            </a:r>
            <a:r>
              <a:rPr lang="en-US" sz="2800" dirty="0" smtClean="0">
                <a:solidFill>
                  <a:schemeClr val="accent5">
                    <a:lumMod val="75000"/>
                  </a:schemeClr>
                </a:solidFill>
              </a:rPr>
              <a:t>ample </a:t>
            </a:r>
            <a:r>
              <a:rPr lang="en-US" sz="2800" dirty="0">
                <a:solidFill>
                  <a:schemeClr val="accent5">
                    <a:lumMod val="75000"/>
                  </a:schemeClr>
                </a:solidFill>
              </a:rPr>
              <a:t>interviews </a:t>
            </a:r>
            <a:r>
              <a:rPr lang="en-US" sz="2800" dirty="0" smtClean="0">
                <a:solidFill>
                  <a:schemeClr val="accent5">
                    <a:lumMod val="75000"/>
                  </a:schemeClr>
                </a:solidFill>
              </a:rPr>
              <a:t>were conducted with the trainers and with others who involved in the program</a:t>
            </a:r>
          </a:p>
          <a:p>
            <a:pPr algn="just"/>
            <a:r>
              <a:rPr lang="en-US" sz="2800" dirty="0" smtClean="0">
                <a:solidFill>
                  <a:schemeClr val="accent5">
                    <a:lumMod val="75000"/>
                  </a:schemeClr>
                </a:solidFill>
              </a:rPr>
              <a:t>Analysis </a:t>
            </a:r>
            <a:r>
              <a:rPr lang="en-US" sz="2800" dirty="0">
                <a:solidFill>
                  <a:schemeClr val="accent5">
                    <a:lumMod val="75000"/>
                  </a:schemeClr>
                </a:solidFill>
              </a:rPr>
              <a:t>of project implementation </a:t>
            </a:r>
            <a:r>
              <a:rPr lang="en-US" sz="2800" dirty="0" smtClean="0">
                <a:solidFill>
                  <a:schemeClr val="accent5">
                    <a:lumMod val="75000"/>
                  </a:schemeClr>
                </a:solidFill>
              </a:rPr>
              <a:t>documents</a:t>
            </a:r>
          </a:p>
          <a:p>
            <a:pPr algn="just"/>
            <a:r>
              <a:rPr lang="en-US" sz="2800" dirty="0">
                <a:solidFill>
                  <a:schemeClr val="accent5">
                    <a:lumMod val="75000"/>
                  </a:schemeClr>
                </a:solidFill>
              </a:rPr>
              <a:t>Completion of questionnaires by trainees</a:t>
            </a:r>
          </a:p>
        </p:txBody>
      </p:sp>
      <p:pic>
        <p:nvPicPr>
          <p:cNvPr id="6" name="11 - Εικόνα" descr="03_4660x3495_all-free-download.com.jpg"/>
          <p:cNvPicPr>
            <a:picLocks noChangeAspect="1"/>
          </p:cNvPicPr>
          <p:nvPr/>
        </p:nvPicPr>
        <p:blipFill>
          <a:blip r:embed="rId3" cstate="print"/>
          <a:stretch>
            <a:fillRect/>
          </a:stretch>
        </p:blipFill>
        <p:spPr>
          <a:xfrm>
            <a:off x="9212142" y="4503035"/>
            <a:ext cx="2979858" cy="2234894"/>
          </a:xfrm>
          <a:prstGeom prst="rect">
            <a:avLst/>
          </a:prstGeom>
        </p:spPr>
      </p:pic>
    </p:spTree>
    <p:extLst>
      <p:ext uri="{BB962C8B-B14F-4D97-AF65-F5344CB8AC3E}">
        <p14:creationId xmlns:p14="http://schemas.microsoft.com/office/powerpoint/2010/main" val="2949404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144" y="213360"/>
            <a:ext cx="9997440" cy="1143000"/>
          </a:xfrm>
        </p:spPr>
        <p:txBody>
          <a:bodyPr/>
          <a:lstStyle/>
          <a:p>
            <a:pPr algn="ctr"/>
            <a:r>
              <a:rPr lang="en-US" dirty="0" smtClean="0">
                <a:solidFill>
                  <a:schemeClr val="accent5">
                    <a:lumMod val="75000"/>
                  </a:schemeClr>
                </a:solidFill>
              </a:rPr>
              <a:t>Carrying out the Evaluation (I)</a:t>
            </a:r>
            <a:endParaRPr lang="en-US" dirty="0">
              <a:solidFill>
                <a:schemeClr val="accent5">
                  <a:lumMod val="75000"/>
                </a:schemeClr>
              </a:solidFill>
            </a:endParaRPr>
          </a:p>
        </p:txBody>
      </p:sp>
      <p:sp>
        <p:nvSpPr>
          <p:cNvPr id="3" name="Θέση περιεχομένου 2"/>
          <p:cNvSpPr>
            <a:spLocks noGrp="1"/>
          </p:cNvSpPr>
          <p:nvPr>
            <p:ph idx="1"/>
          </p:nvPr>
        </p:nvSpPr>
        <p:spPr>
          <a:xfrm>
            <a:off x="1325880" y="1813560"/>
            <a:ext cx="10585704" cy="4206240"/>
          </a:xfrm>
        </p:spPr>
        <p:txBody>
          <a:bodyPr/>
          <a:lstStyle/>
          <a:p>
            <a:pPr marL="596646" indent="-514350">
              <a:buFont typeface="+mj-lt"/>
              <a:buAutoNum type="arabicPeriod"/>
            </a:pPr>
            <a:r>
              <a:rPr lang="en-US" sz="2800" dirty="0" smtClean="0">
                <a:solidFill>
                  <a:schemeClr val="accent5">
                    <a:lumMod val="75000"/>
                  </a:schemeClr>
                </a:solidFill>
              </a:rPr>
              <a:t>Evaluating of Project </a:t>
            </a:r>
            <a:r>
              <a:rPr lang="en-US" sz="2800" dirty="0">
                <a:solidFill>
                  <a:schemeClr val="accent5">
                    <a:lumMod val="75000"/>
                  </a:schemeClr>
                </a:solidFill>
              </a:rPr>
              <a:t>Implementation and Management </a:t>
            </a:r>
            <a:r>
              <a:rPr lang="en-US" sz="2800" dirty="0" smtClean="0">
                <a:solidFill>
                  <a:schemeClr val="accent5">
                    <a:lumMod val="75000"/>
                  </a:schemeClr>
                </a:solidFill>
              </a:rPr>
              <a:t>Guide</a:t>
            </a:r>
            <a:endParaRPr lang="en-US" sz="2800" dirty="0">
              <a:solidFill>
                <a:schemeClr val="accent5">
                  <a:lumMod val="75000"/>
                </a:schemeClr>
              </a:solidFill>
            </a:endParaRPr>
          </a:p>
          <a:p>
            <a:pPr marL="82296" indent="0">
              <a:buNone/>
            </a:pPr>
            <a:r>
              <a:rPr lang="en-US" sz="2200" dirty="0" smtClean="0">
                <a:solidFill>
                  <a:schemeClr val="accent5">
                    <a:lumMod val="75000"/>
                  </a:schemeClr>
                </a:solidFill>
              </a:rPr>
              <a:t>This is the key </a:t>
            </a:r>
            <a:r>
              <a:rPr lang="en-US" sz="2200" dirty="0">
                <a:solidFill>
                  <a:schemeClr val="accent5">
                    <a:lumMod val="75000"/>
                  </a:schemeClr>
                </a:solidFill>
              </a:rPr>
              <a:t>for the implementation and quality assurance of the </a:t>
            </a:r>
            <a:r>
              <a:rPr lang="en-US" sz="2200" dirty="0" smtClean="0">
                <a:solidFill>
                  <a:schemeClr val="accent5">
                    <a:lumMod val="75000"/>
                  </a:schemeClr>
                </a:solidFill>
              </a:rPr>
              <a:t>project. Also examines the targets and the design according to the needs of the trainees.</a:t>
            </a:r>
          </a:p>
          <a:p>
            <a:pPr marL="653796" indent="-571500">
              <a:buFont typeface="+mj-lt"/>
              <a:buAutoNum type="romanUcPeriod" startAt="2"/>
            </a:pPr>
            <a:r>
              <a:rPr lang="en-US" sz="2800" dirty="0" smtClean="0">
                <a:solidFill>
                  <a:schemeClr val="accent5">
                    <a:lumMod val="75000"/>
                  </a:schemeClr>
                </a:solidFill>
              </a:rPr>
              <a:t>Evaluating </a:t>
            </a:r>
            <a:r>
              <a:rPr lang="en-US" sz="2800" dirty="0">
                <a:solidFill>
                  <a:schemeClr val="accent5">
                    <a:lumMod val="75000"/>
                  </a:schemeClr>
                </a:solidFill>
              </a:rPr>
              <a:t>the </a:t>
            </a:r>
            <a:r>
              <a:rPr lang="en-US" sz="2800" dirty="0" smtClean="0">
                <a:solidFill>
                  <a:schemeClr val="accent5">
                    <a:lumMod val="75000"/>
                  </a:schemeClr>
                </a:solidFill>
              </a:rPr>
              <a:t>Project dissemination</a:t>
            </a:r>
          </a:p>
          <a:p>
            <a:pPr marL="82296" indent="0">
              <a:buNone/>
            </a:pPr>
            <a:r>
              <a:rPr lang="en-US" sz="2200" dirty="0" smtClean="0">
                <a:solidFill>
                  <a:schemeClr val="accent5">
                    <a:lumMod val="75000"/>
                  </a:schemeClr>
                </a:solidFill>
              </a:rPr>
              <a:t>How the program Promote </a:t>
            </a:r>
            <a:r>
              <a:rPr lang="en-US" sz="2200" dirty="0">
                <a:solidFill>
                  <a:schemeClr val="accent5">
                    <a:lumMod val="75000"/>
                  </a:schemeClr>
                </a:solidFill>
              </a:rPr>
              <a:t>and </a:t>
            </a:r>
            <a:r>
              <a:rPr lang="en-US" sz="2200" dirty="0" smtClean="0">
                <a:solidFill>
                  <a:schemeClr val="accent5">
                    <a:lumMod val="75000"/>
                  </a:schemeClr>
                </a:solidFill>
              </a:rPr>
              <a:t>Disseminate itself and what actions have been taken in order to </a:t>
            </a:r>
            <a:r>
              <a:rPr lang="en-US" sz="2200" dirty="0">
                <a:solidFill>
                  <a:schemeClr val="accent5">
                    <a:lumMod val="75000"/>
                  </a:schemeClr>
                </a:solidFill>
              </a:rPr>
              <a:t>inform the </a:t>
            </a:r>
            <a:r>
              <a:rPr lang="en-US" sz="2200" dirty="0" smtClean="0">
                <a:solidFill>
                  <a:schemeClr val="accent5">
                    <a:lumMod val="75000"/>
                  </a:schemeClr>
                </a:solidFill>
              </a:rPr>
              <a:t>target group </a:t>
            </a:r>
            <a:r>
              <a:rPr lang="en-US" sz="2200" dirty="0">
                <a:solidFill>
                  <a:schemeClr val="accent5">
                    <a:lumMod val="75000"/>
                  </a:schemeClr>
                </a:solidFill>
              </a:rPr>
              <a:t>and </a:t>
            </a:r>
            <a:r>
              <a:rPr lang="en-US" sz="2200" dirty="0" smtClean="0">
                <a:solidFill>
                  <a:schemeClr val="accent5">
                    <a:lumMod val="75000"/>
                  </a:schemeClr>
                </a:solidFill>
              </a:rPr>
              <a:t>how the program promoted.</a:t>
            </a:r>
          </a:p>
          <a:p>
            <a:pPr marL="596646" indent="-514350">
              <a:buFont typeface="+mj-lt"/>
              <a:buAutoNum type="romanUcPeriod" startAt="3"/>
            </a:pPr>
            <a:r>
              <a:rPr lang="en-US" sz="2800" dirty="0" smtClean="0">
                <a:solidFill>
                  <a:schemeClr val="accent5">
                    <a:lumMod val="75000"/>
                  </a:schemeClr>
                </a:solidFill>
              </a:rPr>
              <a:t>Evaluating the Trainers</a:t>
            </a:r>
          </a:p>
          <a:p>
            <a:pPr marL="82296" indent="0">
              <a:buNone/>
            </a:pPr>
            <a:r>
              <a:rPr lang="el-GR" sz="2200" dirty="0" smtClean="0">
                <a:solidFill>
                  <a:schemeClr val="accent5">
                    <a:lumMod val="75000"/>
                  </a:schemeClr>
                </a:solidFill>
              </a:rPr>
              <a:t>Τ</a:t>
            </a:r>
            <a:r>
              <a:rPr lang="en-US" sz="2200" dirty="0" smtClean="0">
                <a:solidFill>
                  <a:schemeClr val="accent5">
                    <a:lumMod val="75000"/>
                  </a:schemeClr>
                </a:solidFill>
              </a:rPr>
              <a:t>he </a:t>
            </a:r>
            <a:r>
              <a:rPr lang="en-US" sz="2200" dirty="0">
                <a:solidFill>
                  <a:schemeClr val="accent5">
                    <a:lumMod val="75000"/>
                  </a:schemeClr>
                </a:solidFill>
              </a:rPr>
              <a:t>trainers readiness, </a:t>
            </a:r>
            <a:r>
              <a:rPr lang="en-US" sz="2200" dirty="0" smtClean="0">
                <a:solidFill>
                  <a:schemeClr val="accent5">
                    <a:lumMod val="75000"/>
                  </a:schemeClr>
                </a:solidFill>
              </a:rPr>
              <a:t>did the use the appropriate </a:t>
            </a:r>
            <a:r>
              <a:rPr lang="en-US" sz="2200" dirty="0">
                <a:solidFill>
                  <a:schemeClr val="accent5">
                    <a:lumMod val="75000"/>
                  </a:schemeClr>
                </a:solidFill>
              </a:rPr>
              <a:t>training </a:t>
            </a:r>
            <a:r>
              <a:rPr lang="en-US" sz="2200" dirty="0" smtClean="0">
                <a:solidFill>
                  <a:schemeClr val="accent5">
                    <a:lumMod val="75000"/>
                  </a:schemeClr>
                </a:solidFill>
              </a:rPr>
              <a:t>techniques? What about the educational material?</a:t>
            </a:r>
          </a:p>
          <a:p>
            <a:pPr marL="653796" indent="-571500">
              <a:buFont typeface="+mj-lt"/>
              <a:buAutoNum type="romanUcPeriod" startAt="5"/>
            </a:pPr>
            <a:endParaRPr lang="en-US" sz="2800" dirty="0" smtClean="0"/>
          </a:p>
          <a:p>
            <a:pPr marL="82296" indent="0">
              <a:buNone/>
            </a:pPr>
            <a:endParaRPr lang="en-US" sz="2000" dirty="0" smtClean="0"/>
          </a:p>
        </p:txBody>
      </p:sp>
    </p:spTree>
    <p:extLst>
      <p:ext uri="{BB962C8B-B14F-4D97-AF65-F5344CB8AC3E}">
        <p14:creationId xmlns:p14="http://schemas.microsoft.com/office/powerpoint/2010/main" val="3215566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144" y="228600"/>
            <a:ext cx="9997440" cy="1143000"/>
          </a:xfrm>
        </p:spPr>
        <p:txBody>
          <a:bodyPr/>
          <a:lstStyle/>
          <a:p>
            <a:pPr algn="ctr"/>
            <a:r>
              <a:rPr lang="en-US" dirty="0" smtClean="0">
                <a:solidFill>
                  <a:schemeClr val="accent5">
                    <a:lumMod val="75000"/>
                  </a:schemeClr>
                </a:solidFill>
              </a:rPr>
              <a:t>Carrying out the Evaluation (II)</a:t>
            </a:r>
            <a:endParaRPr lang="en-US" dirty="0">
              <a:solidFill>
                <a:schemeClr val="accent5">
                  <a:lumMod val="75000"/>
                </a:schemeClr>
              </a:solidFill>
            </a:endParaRPr>
          </a:p>
        </p:txBody>
      </p:sp>
      <p:sp>
        <p:nvSpPr>
          <p:cNvPr id="3" name="Θέση περιεχομένου 2"/>
          <p:cNvSpPr>
            <a:spLocks noGrp="1"/>
          </p:cNvSpPr>
          <p:nvPr>
            <p:ph idx="1"/>
          </p:nvPr>
        </p:nvSpPr>
        <p:spPr>
          <a:xfrm>
            <a:off x="1325880" y="1584960"/>
            <a:ext cx="10585704" cy="4495800"/>
          </a:xfrm>
        </p:spPr>
        <p:txBody>
          <a:bodyPr/>
          <a:lstStyle/>
          <a:p>
            <a:pPr marL="596646" indent="-514350">
              <a:buFont typeface="+mj-lt"/>
              <a:buAutoNum type="romanUcPeriod" startAt="4"/>
            </a:pPr>
            <a:r>
              <a:rPr lang="en-US" sz="2800" dirty="0" smtClean="0">
                <a:solidFill>
                  <a:schemeClr val="accent5">
                    <a:lumMod val="75000"/>
                  </a:schemeClr>
                </a:solidFill>
              </a:rPr>
              <a:t>Training Technics</a:t>
            </a:r>
          </a:p>
          <a:p>
            <a:pPr marL="82296" indent="0">
              <a:buNone/>
            </a:pPr>
            <a:r>
              <a:rPr lang="en-US" sz="2200" dirty="0" smtClean="0">
                <a:solidFill>
                  <a:schemeClr val="accent5">
                    <a:lumMod val="75000"/>
                  </a:schemeClr>
                </a:solidFill>
              </a:rPr>
              <a:t>How the training technics used? Were they the appropriates? What about their </a:t>
            </a:r>
            <a:r>
              <a:rPr lang="en-US" sz="2200" dirty="0">
                <a:solidFill>
                  <a:schemeClr val="accent5">
                    <a:lumMod val="75000"/>
                  </a:schemeClr>
                </a:solidFill>
              </a:rPr>
              <a:t>effectiveness and </a:t>
            </a:r>
            <a:r>
              <a:rPr lang="en-US" sz="2200" dirty="0" smtClean="0">
                <a:solidFill>
                  <a:schemeClr val="accent5">
                    <a:lumMod val="75000"/>
                  </a:schemeClr>
                </a:solidFill>
              </a:rPr>
              <a:t>how </a:t>
            </a:r>
            <a:r>
              <a:rPr lang="en-US" sz="2200" dirty="0">
                <a:solidFill>
                  <a:schemeClr val="accent5">
                    <a:lumMod val="75000"/>
                  </a:schemeClr>
                </a:solidFill>
              </a:rPr>
              <a:t>they promoted the active involvement of </a:t>
            </a:r>
            <a:r>
              <a:rPr lang="en-US" sz="2200" dirty="0" smtClean="0">
                <a:solidFill>
                  <a:schemeClr val="accent5">
                    <a:lumMod val="75000"/>
                  </a:schemeClr>
                </a:solidFill>
              </a:rPr>
              <a:t>trainees?</a:t>
            </a:r>
          </a:p>
          <a:p>
            <a:pPr marL="653796" indent="-571500">
              <a:buFont typeface="+mj-lt"/>
              <a:buAutoNum type="romanUcPeriod" startAt="5"/>
            </a:pPr>
            <a:r>
              <a:rPr lang="en-US" sz="2800" dirty="0" smtClean="0">
                <a:solidFill>
                  <a:schemeClr val="accent5">
                    <a:lumMod val="75000"/>
                  </a:schemeClr>
                </a:solidFill>
              </a:rPr>
              <a:t>Human Resource</a:t>
            </a:r>
          </a:p>
          <a:p>
            <a:pPr marL="82296" indent="0">
              <a:buNone/>
            </a:pPr>
            <a:r>
              <a:rPr lang="en-US" sz="2200" dirty="0" smtClean="0">
                <a:solidFill>
                  <a:schemeClr val="accent5">
                    <a:lumMod val="75000"/>
                  </a:schemeClr>
                </a:solidFill>
              </a:rPr>
              <a:t>Quality </a:t>
            </a:r>
            <a:r>
              <a:rPr lang="en-US" sz="2200" dirty="0">
                <a:solidFill>
                  <a:schemeClr val="accent5">
                    <a:lumMod val="75000"/>
                  </a:schemeClr>
                </a:solidFill>
              </a:rPr>
              <a:t>and evaluation of administrative support, management, communication and organization. The </a:t>
            </a:r>
            <a:r>
              <a:rPr lang="en-US" sz="2200" dirty="0" smtClean="0">
                <a:solidFill>
                  <a:schemeClr val="accent5">
                    <a:lumMod val="75000"/>
                  </a:schemeClr>
                </a:solidFill>
              </a:rPr>
              <a:t>infrastructure </a:t>
            </a:r>
            <a:r>
              <a:rPr lang="en-US" sz="2200" dirty="0">
                <a:solidFill>
                  <a:schemeClr val="accent5">
                    <a:lumMod val="75000"/>
                  </a:schemeClr>
                </a:solidFill>
              </a:rPr>
              <a:t>and </a:t>
            </a:r>
            <a:r>
              <a:rPr lang="en-US" sz="2200" dirty="0" smtClean="0">
                <a:solidFill>
                  <a:schemeClr val="accent5">
                    <a:lumMod val="75000"/>
                  </a:schemeClr>
                </a:solidFill>
              </a:rPr>
              <a:t>the selection </a:t>
            </a:r>
            <a:r>
              <a:rPr lang="en-US" sz="2200" dirty="0">
                <a:solidFill>
                  <a:schemeClr val="accent5">
                    <a:lumMod val="75000"/>
                  </a:schemeClr>
                </a:solidFill>
              </a:rPr>
              <a:t>process of </a:t>
            </a:r>
            <a:r>
              <a:rPr lang="en-US" sz="2200" dirty="0" smtClean="0">
                <a:solidFill>
                  <a:schemeClr val="accent5">
                    <a:lumMod val="75000"/>
                  </a:schemeClr>
                </a:solidFill>
              </a:rPr>
              <a:t>trainees.</a:t>
            </a:r>
          </a:p>
          <a:p>
            <a:pPr marL="653796" indent="-571500">
              <a:buFont typeface="+mj-lt"/>
              <a:buAutoNum type="romanUcPeriod" startAt="6"/>
            </a:pPr>
            <a:r>
              <a:rPr lang="en-US" sz="2800" dirty="0" smtClean="0">
                <a:solidFill>
                  <a:schemeClr val="accent5">
                    <a:lumMod val="75000"/>
                  </a:schemeClr>
                </a:solidFill>
              </a:rPr>
              <a:t>Satisfaction of trainees</a:t>
            </a:r>
          </a:p>
          <a:p>
            <a:pPr marL="82296" indent="0">
              <a:buNone/>
            </a:pPr>
            <a:r>
              <a:rPr lang="en-US" sz="2200" dirty="0" smtClean="0">
                <a:solidFill>
                  <a:schemeClr val="accent5">
                    <a:lumMod val="75000"/>
                  </a:schemeClr>
                </a:solidFill>
              </a:rPr>
              <a:t>Were the </a:t>
            </a:r>
            <a:r>
              <a:rPr lang="en-US" sz="2200" dirty="0">
                <a:solidFill>
                  <a:schemeClr val="accent5">
                    <a:lumMod val="75000"/>
                  </a:schemeClr>
                </a:solidFill>
              </a:rPr>
              <a:t>trainees satisfied with their </a:t>
            </a:r>
            <a:r>
              <a:rPr lang="en-US" sz="2200" dirty="0" smtClean="0">
                <a:solidFill>
                  <a:schemeClr val="accent5">
                    <a:lumMod val="75000"/>
                  </a:schemeClr>
                </a:solidFill>
              </a:rPr>
              <a:t>participation to the program? Could this training program  had </a:t>
            </a:r>
            <a:r>
              <a:rPr lang="en-US" sz="2200" dirty="0">
                <a:solidFill>
                  <a:schemeClr val="accent5">
                    <a:lumMod val="75000"/>
                  </a:schemeClr>
                </a:solidFill>
              </a:rPr>
              <a:t>a significant benefit in </a:t>
            </a:r>
            <a:r>
              <a:rPr lang="en-US" sz="2200" dirty="0" smtClean="0">
                <a:solidFill>
                  <a:schemeClr val="accent5">
                    <a:lumMod val="75000"/>
                  </a:schemeClr>
                </a:solidFill>
              </a:rPr>
              <a:t>their job performance?</a:t>
            </a:r>
          </a:p>
          <a:p>
            <a:pPr marL="653796" indent="-571500">
              <a:buFont typeface="+mj-lt"/>
              <a:buAutoNum type="romanUcPeriod" startAt="5"/>
            </a:pPr>
            <a:endParaRPr lang="en-US" sz="2800" dirty="0" smtClean="0"/>
          </a:p>
          <a:p>
            <a:pPr marL="82296" indent="0">
              <a:buNone/>
            </a:pPr>
            <a:endParaRPr lang="en-US" sz="2000" dirty="0" smtClean="0"/>
          </a:p>
        </p:txBody>
      </p:sp>
    </p:spTree>
    <p:extLst>
      <p:ext uri="{BB962C8B-B14F-4D97-AF65-F5344CB8AC3E}">
        <p14:creationId xmlns:p14="http://schemas.microsoft.com/office/powerpoint/2010/main" val="2593733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Evaluation Indicators</a:t>
            </a:r>
            <a:endParaRPr lang="en-US" dirty="0">
              <a:solidFill>
                <a:schemeClr val="accent5">
                  <a:lumMod val="75000"/>
                </a:schemeClr>
              </a:solidFill>
            </a:endParaRPr>
          </a:p>
        </p:txBody>
      </p:sp>
      <p:sp>
        <p:nvSpPr>
          <p:cNvPr id="3" name="Θέση περιεχομένου 2"/>
          <p:cNvSpPr>
            <a:spLocks noGrp="1"/>
          </p:cNvSpPr>
          <p:nvPr>
            <p:ph idx="1"/>
          </p:nvPr>
        </p:nvSpPr>
        <p:spPr>
          <a:xfrm>
            <a:off x="1325880" y="1447800"/>
            <a:ext cx="10585704" cy="4800600"/>
          </a:xfrm>
        </p:spPr>
        <p:txBody>
          <a:bodyPr>
            <a:normAutofit/>
          </a:bodyPr>
          <a:lstStyle/>
          <a:p>
            <a:pPr algn="just"/>
            <a:r>
              <a:rPr lang="en-US" sz="2400" dirty="0">
                <a:solidFill>
                  <a:schemeClr val="accent5">
                    <a:lumMod val="75000"/>
                  </a:schemeClr>
                </a:solidFill>
              </a:rPr>
              <a:t>The key indicators for evaluating the project implementation and management guide as well as participants' needs are </a:t>
            </a:r>
            <a:r>
              <a:rPr lang="en-US" sz="2400" dirty="0" smtClean="0">
                <a:solidFill>
                  <a:schemeClr val="accent5">
                    <a:lumMod val="75000"/>
                  </a:schemeClr>
                </a:solidFill>
              </a:rPr>
              <a:t>indicators for relevance </a:t>
            </a:r>
            <a:r>
              <a:rPr lang="en-US" sz="2400" dirty="0">
                <a:solidFill>
                  <a:schemeClr val="accent5">
                    <a:lumMod val="75000"/>
                  </a:schemeClr>
                </a:solidFill>
              </a:rPr>
              <a:t>and completeness</a:t>
            </a:r>
            <a:r>
              <a:rPr lang="en-US" sz="2400" dirty="0" smtClean="0">
                <a:solidFill>
                  <a:schemeClr val="accent5">
                    <a:lumMod val="75000"/>
                  </a:schemeClr>
                </a:solidFill>
              </a:rPr>
              <a:t>.</a:t>
            </a:r>
            <a:endParaRPr lang="el-GR" sz="2400" dirty="0" smtClean="0">
              <a:solidFill>
                <a:schemeClr val="accent5">
                  <a:lumMod val="75000"/>
                </a:schemeClr>
              </a:solidFill>
            </a:endParaRPr>
          </a:p>
          <a:p>
            <a:pPr algn="just"/>
            <a:r>
              <a:rPr lang="en-US" sz="2400" dirty="0" smtClean="0">
                <a:solidFill>
                  <a:schemeClr val="accent5">
                    <a:lumMod val="75000"/>
                  </a:schemeClr>
                </a:solidFill>
              </a:rPr>
              <a:t>About the teaching </a:t>
            </a:r>
            <a:r>
              <a:rPr lang="en-US" sz="2400" dirty="0">
                <a:solidFill>
                  <a:schemeClr val="accent5">
                    <a:lumMod val="75000"/>
                  </a:schemeClr>
                </a:solidFill>
              </a:rPr>
              <a:t>material evaluation </a:t>
            </a:r>
            <a:r>
              <a:rPr lang="en-US" sz="2400" dirty="0" smtClean="0">
                <a:solidFill>
                  <a:schemeClr val="accent5">
                    <a:lumMod val="75000"/>
                  </a:schemeClr>
                </a:solidFill>
              </a:rPr>
              <a:t>the </a:t>
            </a:r>
            <a:r>
              <a:rPr lang="en-US" sz="2400" dirty="0">
                <a:solidFill>
                  <a:schemeClr val="accent5">
                    <a:lumMod val="75000"/>
                  </a:schemeClr>
                </a:solidFill>
              </a:rPr>
              <a:t>key indicator is </a:t>
            </a:r>
            <a:r>
              <a:rPr lang="en-US" sz="2400" dirty="0" smtClean="0">
                <a:solidFill>
                  <a:schemeClr val="accent5">
                    <a:lumMod val="75000"/>
                  </a:schemeClr>
                </a:solidFill>
              </a:rPr>
              <a:t>about the </a:t>
            </a:r>
            <a:r>
              <a:rPr lang="en-US" sz="2400" dirty="0">
                <a:solidFill>
                  <a:schemeClr val="accent5">
                    <a:lumMod val="75000"/>
                  </a:schemeClr>
                </a:solidFill>
              </a:rPr>
              <a:t>adequacy of the material. </a:t>
            </a:r>
            <a:r>
              <a:rPr lang="en-US" sz="2400" dirty="0" smtClean="0">
                <a:solidFill>
                  <a:schemeClr val="accent5">
                    <a:lumMod val="75000"/>
                  </a:schemeClr>
                </a:solidFill>
              </a:rPr>
              <a:t>If the </a:t>
            </a:r>
            <a:r>
              <a:rPr lang="en-US" sz="2400" dirty="0">
                <a:solidFill>
                  <a:schemeClr val="accent5">
                    <a:lumMod val="75000"/>
                  </a:schemeClr>
                </a:solidFill>
              </a:rPr>
              <a:t>books meet the levels of </a:t>
            </a:r>
            <a:r>
              <a:rPr lang="en-US" sz="2400" dirty="0" smtClean="0">
                <a:solidFill>
                  <a:schemeClr val="accent5">
                    <a:lumMod val="75000"/>
                  </a:schemeClr>
                </a:solidFill>
              </a:rPr>
              <a:t>understanding </a:t>
            </a:r>
            <a:r>
              <a:rPr lang="en-US" sz="2400" dirty="0">
                <a:solidFill>
                  <a:schemeClr val="accent5">
                    <a:lumMod val="75000"/>
                  </a:schemeClr>
                </a:solidFill>
              </a:rPr>
              <a:t>and </a:t>
            </a:r>
            <a:r>
              <a:rPr lang="en-US" sz="2400" dirty="0" smtClean="0">
                <a:solidFill>
                  <a:schemeClr val="accent5">
                    <a:lumMod val="75000"/>
                  </a:schemeClr>
                </a:solidFill>
              </a:rPr>
              <a:t>consolidation.</a:t>
            </a:r>
            <a:endParaRPr lang="el-GR" sz="2400" dirty="0" smtClean="0">
              <a:solidFill>
                <a:schemeClr val="accent5">
                  <a:lumMod val="75000"/>
                </a:schemeClr>
              </a:solidFill>
            </a:endParaRPr>
          </a:p>
          <a:p>
            <a:pPr algn="just"/>
            <a:r>
              <a:rPr lang="en-US" sz="2400" dirty="0">
                <a:solidFill>
                  <a:schemeClr val="accent5">
                    <a:lumMod val="75000"/>
                  </a:schemeClr>
                </a:solidFill>
              </a:rPr>
              <a:t>Satisfaction indicators were used through written comments from both trainees and trainers on apology or inadequacy </a:t>
            </a:r>
            <a:r>
              <a:rPr lang="en-US" sz="2400" dirty="0" smtClean="0">
                <a:solidFill>
                  <a:schemeClr val="accent5">
                    <a:lumMod val="75000"/>
                  </a:schemeClr>
                </a:solidFill>
              </a:rPr>
              <a:t>about teaching </a:t>
            </a:r>
            <a:r>
              <a:rPr lang="en-US" sz="2400" dirty="0">
                <a:solidFill>
                  <a:schemeClr val="accent5">
                    <a:lumMod val="75000"/>
                  </a:schemeClr>
                </a:solidFill>
              </a:rPr>
              <a:t>material</a:t>
            </a:r>
            <a:r>
              <a:rPr lang="en-US" sz="2400" dirty="0" smtClean="0">
                <a:solidFill>
                  <a:schemeClr val="accent5">
                    <a:lumMod val="75000"/>
                  </a:schemeClr>
                </a:solidFill>
              </a:rPr>
              <a:t>.</a:t>
            </a:r>
            <a:endParaRPr lang="el-GR" sz="2400" dirty="0" smtClean="0">
              <a:solidFill>
                <a:schemeClr val="accent5">
                  <a:lumMod val="75000"/>
                </a:schemeClr>
              </a:solidFill>
            </a:endParaRPr>
          </a:p>
          <a:p>
            <a:pPr algn="just"/>
            <a:r>
              <a:rPr lang="en-US" sz="2400" dirty="0" smtClean="0">
                <a:solidFill>
                  <a:schemeClr val="accent5">
                    <a:lumMod val="75000"/>
                  </a:schemeClr>
                </a:solidFill>
              </a:rPr>
              <a:t>Participation Indicators were used in order to evaluate the trainers, the training technics that they used, the right choices and the variety of them.</a:t>
            </a:r>
          </a:p>
          <a:p>
            <a:pPr algn="just"/>
            <a:r>
              <a:rPr lang="en-US" sz="2400" dirty="0" smtClean="0">
                <a:solidFill>
                  <a:schemeClr val="accent5">
                    <a:lumMod val="75000"/>
                  </a:schemeClr>
                </a:solidFill>
              </a:rPr>
              <a:t>Familiarity and Honestly Indicators between trainers and trainees and how the first encourage the second for participation. </a:t>
            </a:r>
            <a:endParaRPr lang="en-US" sz="2400" dirty="0">
              <a:solidFill>
                <a:schemeClr val="accent5">
                  <a:lumMod val="75000"/>
                </a:schemeClr>
              </a:solidFill>
            </a:endParaRPr>
          </a:p>
        </p:txBody>
      </p:sp>
    </p:spTree>
    <p:extLst>
      <p:ext uri="{BB962C8B-B14F-4D97-AF65-F5344CB8AC3E}">
        <p14:creationId xmlns:p14="http://schemas.microsoft.com/office/powerpoint/2010/main" val="3094465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Data Collection</a:t>
            </a:r>
            <a:endParaRPr lang="en-US" dirty="0">
              <a:solidFill>
                <a:schemeClr val="accent5">
                  <a:lumMod val="75000"/>
                </a:schemeClr>
              </a:solidFill>
            </a:endParaRPr>
          </a:p>
        </p:txBody>
      </p:sp>
      <p:sp>
        <p:nvSpPr>
          <p:cNvPr id="3" name="Θέση περιεχομένου 2"/>
          <p:cNvSpPr>
            <a:spLocks noGrp="1"/>
          </p:cNvSpPr>
          <p:nvPr>
            <p:ph idx="1"/>
          </p:nvPr>
        </p:nvSpPr>
        <p:spPr>
          <a:xfrm>
            <a:off x="1325880" y="1447800"/>
            <a:ext cx="10585704" cy="5212080"/>
          </a:xfrm>
        </p:spPr>
        <p:txBody>
          <a:bodyPr>
            <a:normAutofit fontScale="92500"/>
          </a:bodyPr>
          <a:lstStyle/>
          <a:p>
            <a:pPr marL="82296" indent="0" algn="ctr">
              <a:buNone/>
            </a:pPr>
            <a:r>
              <a:rPr lang="en-US" dirty="0">
                <a:solidFill>
                  <a:schemeClr val="accent5">
                    <a:lumMod val="75000"/>
                  </a:schemeClr>
                </a:solidFill>
              </a:rPr>
              <a:t>The data collection was based on quantitative and qualitative </a:t>
            </a:r>
            <a:r>
              <a:rPr lang="en-US" dirty="0" smtClean="0">
                <a:solidFill>
                  <a:schemeClr val="accent5">
                    <a:lumMod val="75000"/>
                  </a:schemeClr>
                </a:solidFill>
              </a:rPr>
              <a:t>techniques</a:t>
            </a:r>
            <a:r>
              <a:rPr lang="el-GR" dirty="0" smtClean="0">
                <a:solidFill>
                  <a:schemeClr val="accent5">
                    <a:lumMod val="75000"/>
                  </a:schemeClr>
                </a:solidFill>
              </a:rPr>
              <a:t>.</a:t>
            </a:r>
            <a:endParaRPr lang="en-US" dirty="0" smtClean="0">
              <a:solidFill>
                <a:schemeClr val="accent5">
                  <a:lumMod val="75000"/>
                </a:schemeClr>
              </a:solidFill>
            </a:endParaRPr>
          </a:p>
          <a:p>
            <a:pPr marL="82296" indent="0" algn="ctr">
              <a:buNone/>
            </a:pPr>
            <a:endParaRPr lang="el-GR" dirty="0" smtClean="0">
              <a:solidFill>
                <a:schemeClr val="accent5">
                  <a:lumMod val="75000"/>
                </a:schemeClr>
              </a:solidFill>
            </a:endParaRPr>
          </a:p>
          <a:p>
            <a:pPr algn="just"/>
            <a:r>
              <a:rPr lang="en-US" dirty="0">
                <a:solidFill>
                  <a:schemeClr val="accent5">
                    <a:lumMod val="75000"/>
                  </a:schemeClr>
                </a:solidFill>
              </a:rPr>
              <a:t>F</a:t>
            </a:r>
            <a:r>
              <a:rPr lang="en-US" dirty="0" smtClean="0">
                <a:solidFill>
                  <a:schemeClr val="accent5">
                    <a:lumMod val="75000"/>
                  </a:schemeClr>
                </a:solidFill>
              </a:rPr>
              <a:t>ield </a:t>
            </a:r>
            <a:r>
              <a:rPr lang="en-US" dirty="0">
                <a:solidFill>
                  <a:schemeClr val="accent5">
                    <a:lumMod val="75000"/>
                  </a:schemeClr>
                </a:solidFill>
              </a:rPr>
              <a:t>observation during the implementation of the </a:t>
            </a:r>
            <a:r>
              <a:rPr lang="en-US" dirty="0" smtClean="0">
                <a:solidFill>
                  <a:schemeClr val="accent5">
                    <a:lumMod val="75000"/>
                  </a:schemeClr>
                </a:solidFill>
              </a:rPr>
              <a:t>programs using </a:t>
            </a:r>
            <a:r>
              <a:rPr lang="en-US" dirty="0">
                <a:solidFill>
                  <a:schemeClr val="accent5">
                    <a:lumMod val="75000"/>
                  </a:schemeClr>
                </a:solidFill>
              </a:rPr>
              <a:t>the technique of sample interviewing of trainers, </a:t>
            </a:r>
            <a:r>
              <a:rPr lang="en-US" dirty="0" smtClean="0">
                <a:solidFill>
                  <a:schemeClr val="accent5">
                    <a:lumMod val="75000"/>
                  </a:schemeClr>
                </a:solidFill>
              </a:rPr>
              <a:t>administrators, managers and other involved in the program.</a:t>
            </a:r>
          </a:p>
          <a:p>
            <a:pPr algn="just"/>
            <a:r>
              <a:rPr lang="en-US" dirty="0" smtClean="0">
                <a:solidFill>
                  <a:schemeClr val="accent5">
                    <a:lumMod val="75000"/>
                  </a:schemeClr>
                </a:solidFill>
              </a:rPr>
              <a:t>Analysis </a:t>
            </a:r>
            <a:r>
              <a:rPr lang="en-US" dirty="0">
                <a:solidFill>
                  <a:schemeClr val="accent5">
                    <a:lumMod val="75000"/>
                  </a:schemeClr>
                </a:solidFill>
              </a:rPr>
              <a:t>of project implementation documents as well as filling in questionnaires by trainees</a:t>
            </a:r>
            <a:r>
              <a:rPr lang="en-US" dirty="0" smtClean="0">
                <a:solidFill>
                  <a:schemeClr val="accent5">
                    <a:lumMod val="75000"/>
                  </a:schemeClr>
                </a:solidFill>
              </a:rPr>
              <a:t>.</a:t>
            </a:r>
            <a:endParaRPr lang="el-GR" dirty="0" smtClean="0">
              <a:solidFill>
                <a:schemeClr val="accent5">
                  <a:lumMod val="75000"/>
                </a:schemeClr>
              </a:solidFill>
            </a:endParaRPr>
          </a:p>
          <a:p>
            <a:pPr marL="82296" indent="0" algn="just">
              <a:buNone/>
            </a:pPr>
            <a:endParaRPr lang="el-GR" dirty="0">
              <a:solidFill>
                <a:schemeClr val="accent5">
                  <a:lumMod val="75000"/>
                </a:schemeClr>
              </a:solidFill>
            </a:endParaRPr>
          </a:p>
          <a:p>
            <a:pPr marL="82296" indent="0" algn="just">
              <a:buNone/>
            </a:pPr>
            <a:r>
              <a:rPr lang="en-US" dirty="0">
                <a:solidFill>
                  <a:schemeClr val="accent5">
                    <a:lumMod val="75000"/>
                  </a:schemeClr>
                </a:solidFill>
              </a:rPr>
              <a:t>The purpose was to identify </a:t>
            </a:r>
            <a:r>
              <a:rPr lang="en-US" dirty="0" smtClean="0">
                <a:solidFill>
                  <a:schemeClr val="accent5">
                    <a:lumMod val="75000"/>
                  </a:schemeClr>
                </a:solidFill>
              </a:rPr>
              <a:t>differences </a:t>
            </a:r>
            <a:r>
              <a:rPr lang="en-US" dirty="0">
                <a:solidFill>
                  <a:schemeClr val="accent5">
                    <a:lumMod val="75000"/>
                  </a:schemeClr>
                </a:solidFill>
              </a:rPr>
              <a:t>from the original design, </a:t>
            </a:r>
            <a:r>
              <a:rPr lang="en-US" dirty="0" smtClean="0">
                <a:solidFill>
                  <a:schemeClr val="accent5">
                    <a:lumMod val="75000"/>
                  </a:schemeClr>
                </a:solidFill>
              </a:rPr>
              <a:t>in order to suggest proposals </a:t>
            </a:r>
            <a:r>
              <a:rPr lang="en-US" dirty="0">
                <a:solidFill>
                  <a:schemeClr val="accent5">
                    <a:lumMod val="75000"/>
                  </a:schemeClr>
                </a:solidFill>
              </a:rPr>
              <a:t>for achieving the original objectives </a:t>
            </a:r>
            <a:r>
              <a:rPr lang="en-US" dirty="0" smtClean="0">
                <a:solidFill>
                  <a:schemeClr val="accent5">
                    <a:lumMod val="75000"/>
                  </a:schemeClr>
                </a:solidFill>
              </a:rPr>
              <a:t>and alternatives solutions.</a:t>
            </a:r>
            <a:endParaRPr lang="en-US" dirty="0">
              <a:solidFill>
                <a:schemeClr val="accent5">
                  <a:lumMod val="75000"/>
                </a:schemeClr>
              </a:solidFill>
            </a:endParaRPr>
          </a:p>
        </p:txBody>
      </p:sp>
    </p:spTree>
    <p:extLst>
      <p:ext uri="{BB962C8B-B14F-4D97-AF65-F5344CB8AC3E}">
        <p14:creationId xmlns:p14="http://schemas.microsoft.com/office/powerpoint/2010/main" val="1702565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Questionnaire &amp; Observation</a:t>
            </a:r>
            <a:endParaRPr lang="en-US" dirty="0">
              <a:solidFill>
                <a:schemeClr val="accent5">
                  <a:lumMod val="75000"/>
                </a:schemeClr>
              </a:solidFill>
            </a:endParaRPr>
          </a:p>
        </p:txBody>
      </p:sp>
      <p:sp>
        <p:nvSpPr>
          <p:cNvPr id="3" name="Θέση περιεχομένου 2"/>
          <p:cNvSpPr>
            <a:spLocks noGrp="1"/>
          </p:cNvSpPr>
          <p:nvPr>
            <p:ph idx="1"/>
          </p:nvPr>
        </p:nvSpPr>
        <p:spPr>
          <a:xfrm>
            <a:off x="1463040" y="2438400"/>
            <a:ext cx="10448544" cy="2941320"/>
          </a:xfrm>
        </p:spPr>
        <p:txBody>
          <a:bodyPr/>
          <a:lstStyle/>
          <a:p>
            <a:r>
              <a:rPr lang="en-US" dirty="0" smtClean="0">
                <a:solidFill>
                  <a:schemeClr val="accent5">
                    <a:lumMod val="75000"/>
                  </a:schemeClr>
                </a:solidFill>
              </a:rPr>
              <a:t>The questionnaire to trainees and trainers examines issues such as the teaching material as well as the beliefs of the trainers that the gained knowledge will be useful to their Jobs.</a:t>
            </a:r>
          </a:p>
          <a:p>
            <a:r>
              <a:rPr lang="en-US" dirty="0" smtClean="0">
                <a:solidFill>
                  <a:schemeClr val="accent5">
                    <a:lumMod val="75000"/>
                  </a:schemeClr>
                </a:solidFill>
              </a:rPr>
              <a:t>The observation technic applied in order to evaluated the trainers </a:t>
            </a:r>
            <a:r>
              <a:rPr lang="en-US" dirty="0">
                <a:solidFill>
                  <a:schemeClr val="accent5">
                    <a:lumMod val="75000"/>
                  </a:schemeClr>
                </a:solidFill>
              </a:rPr>
              <a:t>teaching efficiency </a:t>
            </a:r>
            <a:r>
              <a:rPr lang="en-US" dirty="0" smtClean="0">
                <a:solidFill>
                  <a:schemeClr val="accent5">
                    <a:lumMod val="75000"/>
                  </a:schemeClr>
                </a:solidFill>
              </a:rPr>
              <a:t>and their CV’s as well.</a:t>
            </a:r>
          </a:p>
          <a:p>
            <a:endParaRPr lang="en-US" dirty="0"/>
          </a:p>
        </p:txBody>
      </p:sp>
    </p:spTree>
    <p:extLst>
      <p:ext uri="{BB962C8B-B14F-4D97-AF65-F5344CB8AC3E}">
        <p14:creationId xmlns:p14="http://schemas.microsoft.com/office/powerpoint/2010/main" val="4222011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118110"/>
            <a:ext cx="10622280" cy="533400"/>
          </a:xfrm>
        </p:spPr>
        <p:txBody>
          <a:bodyPr>
            <a:normAutofit fontScale="90000"/>
          </a:bodyPr>
          <a:lstStyle/>
          <a:p>
            <a:pPr algn="ctr"/>
            <a:r>
              <a:rPr lang="en-US" dirty="0" smtClean="0">
                <a:solidFill>
                  <a:schemeClr val="accent5">
                    <a:lumMod val="75000"/>
                  </a:schemeClr>
                </a:solidFill>
              </a:rPr>
              <a:t>Our </a:t>
            </a:r>
            <a:r>
              <a:rPr lang="en-US" dirty="0">
                <a:solidFill>
                  <a:schemeClr val="accent5">
                    <a:lumMod val="75000"/>
                  </a:schemeClr>
                </a:solidFill>
              </a:rPr>
              <a:t>structural </a:t>
            </a:r>
            <a:r>
              <a:rPr lang="en-US" dirty="0" smtClean="0">
                <a:solidFill>
                  <a:schemeClr val="accent5">
                    <a:lumMod val="75000"/>
                  </a:schemeClr>
                </a:solidFill>
              </a:rPr>
              <a:t>model of Formative Evaluation</a:t>
            </a:r>
            <a:endParaRPr lang="en-US" dirty="0">
              <a:solidFill>
                <a:schemeClr val="accent5">
                  <a:lumMod val="75000"/>
                </a:schemeClr>
              </a:solidFill>
            </a:endParaRPr>
          </a:p>
        </p:txBody>
      </p:sp>
      <p:grpSp>
        <p:nvGrpSpPr>
          <p:cNvPr id="35" name="Ομάδα 34"/>
          <p:cNvGrpSpPr/>
          <p:nvPr/>
        </p:nvGrpSpPr>
        <p:grpSpPr>
          <a:xfrm>
            <a:off x="1371600" y="1021080"/>
            <a:ext cx="10387584" cy="5684520"/>
            <a:chOff x="1691640" y="1021080"/>
            <a:chExt cx="10067544" cy="5684520"/>
          </a:xfrm>
        </p:grpSpPr>
        <p:sp>
          <p:nvSpPr>
            <p:cNvPr id="3" name="Οβάλ 2"/>
            <p:cNvSpPr/>
            <p:nvPr/>
          </p:nvSpPr>
          <p:spPr>
            <a:xfrm>
              <a:off x="1691640" y="10210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Knowledge</a:t>
              </a:r>
              <a:endParaRPr lang="en-US" dirty="0"/>
            </a:p>
          </p:txBody>
        </p:sp>
        <p:sp>
          <p:nvSpPr>
            <p:cNvPr id="10" name="Οβάλ 9"/>
            <p:cNvSpPr/>
            <p:nvPr/>
          </p:nvSpPr>
          <p:spPr>
            <a:xfrm>
              <a:off x="1691640" y="18592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Feeling</a:t>
              </a:r>
              <a:endParaRPr lang="en-US" dirty="0"/>
            </a:p>
          </p:txBody>
        </p:sp>
        <p:sp>
          <p:nvSpPr>
            <p:cNvPr id="11" name="Οβάλ 10"/>
            <p:cNvSpPr/>
            <p:nvPr/>
          </p:nvSpPr>
          <p:spPr>
            <a:xfrm>
              <a:off x="1691640" y="26974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Methods</a:t>
              </a:r>
              <a:endParaRPr lang="en-US" dirty="0"/>
            </a:p>
          </p:txBody>
        </p:sp>
        <p:sp>
          <p:nvSpPr>
            <p:cNvPr id="12" name="Οβάλ 11"/>
            <p:cNvSpPr/>
            <p:nvPr/>
          </p:nvSpPr>
          <p:spPr>
            <a:xfrm>
              <a:off x="1691640" y="35356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Technics &amp; Material</a:t>
              </a:r>
              <a:endParaRPr lang="en-US" dirty="0"/>
            </a:p>
          </p:txBody>
        </p:sp>
        <p:sp>
          <p:nvSpPr>
            <p:cNvPr id="13" name="Οβάλ 12"/>
            <p:cNvSpPr/>
            <p:nvPr/>
          </p:nvSpPr>
          <p:spPr>
            <a:xfrm>
              <a:off x="1691640" y="43738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Trainees</a:t>
              </a:r>
              <a:endParaRPr lang="en-US" dirty="0"/>
            </a:p>
          </p:txBody>
        </p:sp>
        <p:sp>
          <p:nvSpPr>
            <p:cNvPr id="14" name="Οβάλ 13"/>
            <p:cNvSpPr/>
            <p:nvPr/>
          </p:nvSpPr>
          <p:spPr>
            <a:xfrm>
              <a:off x="1691640" y="52120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Trainers</a:t>
              </a:r>
              <a:endParaRPr lang="en-US" dirty="0"/>
            </a:p>
          </p:txBody>
        </p:sp>
        <p:sp>
          <p:nvSpPr>
            <p:cNvPr id="15" name="Οβάλ 14"/>
            <p:cNvSpPr/>
            <p:nvPr/>
          </p:nvSpPr>
          <p:spPr>
            <a:xfrm>
              <a:off x="1691640" y="605028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Administrators</a:t>
              </a:r>
              <a:endParaRPr lang="en-US" dirty="0"/>
            </a:p>
          </p:txBody>
        </p:sp>
        <p:sp>
          <p:nvSpPr>
            <p:cNvPr id="16" name="Οβάλ 15"/>
            <p:cNvSpPr/>
            <p:nvPr/>
          </p:nvSpPr>
          <p:spPr>
            <a:xfrm>
              <a:off x="5602224" y="1264920"/>
              <a:ext cx="2316480" cy="8915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Aim of Formative Evaluation</a:t>
              </a:r>
              <a:endParaRPr lang="en-US" dirty="0"/>
            </a:p>
          </p:txBody>
        </p:sp>
        <p:sp>
          <p:nvSpPr>
            <p:cNvPr id="17" name="Οβάλ 16"/>
            <p:cNvSpPr/>
            <p:nvPr/>
          </p:nvSpPr>
          <p:spPr>
            <a:xfrm>
              <a:off x="5602224" y="2697480"/>
              <a:ext cx="2316480" cy="929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Technics </a:t>
              </a:r>
              <a:r>
                <a:rPr lang="en-US" dirty="0"/>
                <a:t>of Formative </a:t>
              </a:r>
              <a:r>
                <a:rPr lang="en-US" dirty="0" smtClean="0"/>
                <a:t>Evaluation</a:t>
              </a:r>
              <a:endParaRPr lang="en-US" dirty="0"/>
            </a:p>
          </p:txBody>
        </p:sp>
        <p:sp>
          <p:nvSpPr>
            <p:cNvPr id="18" name="Οβάλ 17"/>
            <p:cNvSpPr/>
            <p:nvPr/>
          </p:nvSpPr>
          <p:spPr>
            <a:xfrm>
              <a:off x="5602224" y="3863340"/>
              <a:ext cx="2316480" cy="655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Exploiting Mistakes</a:t>
              </a:r>
              <a:endParaRPr lang="en-US" dirty="0"/>
            </a:p>
          </p:txBody>
        </p:sp>
        <p:sp>
          <p:nvSpPr>
            <p:cNvPr id="19" name="Οβάλ 18"/>
            <p:cNvSpPr/>
            <p:nvPr/>
          </p:nvSpPr>
          <p:spPr>
            <a:xfrm>
              <a:off x="5602224" y="5212080"/>
              <a:ext cx="2316480" cy="96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People involved in Formative Evaluation</a:t>
              </a:r>
              <a:endParaRPr lang="en-US" dirty="0"/>
            </a:p>
          </p:txBody>
        </p:sp>
        <p:sp>
          <p:nvSpPr>
            <p:cNvPr id="20" name="Οβάλ 19"/>
            <p:cNvSpPr/>
            <p:nvPr/>
          </p:nvSpPr>
          <p:spPr>
            <a:xfrm>
              <a:off x="9442704" y="3089910"/>
              <a:ext cx="2316480" cy="12839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Formative Evaluation in Education Program</a:t>
              </a:r>
              <a:endParaRPr lang="en-US" dirty="0"/>
            </a:p>
          </p:txBody>
        </p:sp>
        <p:sp>
          <p:nvSpPr>
            <p:cNvPr id="24" name="Αριστερό βέλος 23"/>
            <p:cNvSpPr/>
            <p:nvPr/>
          </p:nvSpPr>
          <p:spPr>
            <a:xfrm rot="762523" flipV="1">
              <a:off x="4012511" y="1386685"/>
              <a:ext cx="1585323" cy="1151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Αριστερό βέλος 24"/>
            <p:cNvSpPr/>
            <p:nvPr/>
          </p:nvSpPr>
          <p:spPr>
            <a:xfrm rot="20695393" flipV="1">
              <a:off x="4012511" y="1938065"/>
              <a:ext cx="1585323" cy="1151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Αριστερό βέλος 25"/>
            <p:cNvSpPr/>
            <p:nvPr/>
          </p:nvSpPr>
          <p:spPr>
            <a:xfrm rot="353650" flipV="1">
              <a:off x="4062893" y="2992161"/>
              <a:ext cx="1484557" cy="98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Αριστερό βέλος 26"/>
            <p:cNvSpPr/>
            <p:nvPr/>
          </p:nvSpPr>
          <p:spPr>
            <a:xfrm rot="20695393" flipV="1">
              <a:off x="3995813" y="3456350"/>
              <a:ext cx="1585323" cy="1151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Αριστερό βέλος 27"/>
            <p:cNvSpPr/>
            <p:nvPr/>
          </p:nvSpPr>
          <p:spPr>
            <a:xfrm rot="1048079" flipV="1">
              <a:off x="4022927" y="4996289"/>
              <a:ext cx="1746638" cy="952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Αριστερό βέλος 28"/>
            <p:cNvSpPr/>
            <p:nvPr/>
          </p:nvSpPr>
          <p:spPr>
            <a:xfrm rot="20591415" flipV="1">
              <a:off x="4030290" y="6037348"/>
              <a:ext cx="1602608" cy="82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Αριστερό βέλος 29"/>
            <p:cNvSpPr/>
            <p:nvPr/>
          </p:nvSpPr>
          <p:spPr>
            <a:xfrm rot="170206" flipV="1">
              <a:off x="4083129" y="5519789"/>
              <a:ext cx="1484557" cy="98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Αριστερό βέλος 30"/>
            <p:cNvSpPr/>
            <p:nvPr/>
          </p:nvSpPr>
          <p:spPr>
            <a:xfrm rot="2171108">
              <a:off x="7688707" y="2548172"/>
              <a:ext cx="2054095" cy="10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Αριστερό βέλος 31"/>
            <p:cNvSpPr/>
            <p:nvPr/>
          </p:nvSpPr>
          <p:spPr>
            <a:xfrm rot="880743" flipV="1">
              <a:off x="7972397" y="3318851"/>
              <a:ext cx="1484557" cy="98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Αριστερό βέλος 32"/>
            <p:cNvSpPr/>
            <p:nvPr/>
          </p:nvSpPr>
          <p:spPr>
            <a:xfrm rot="20695393" flipV="1">
              <a:off x="7947416" y="4005088"/>
              <a:ext cx="1474959" cy="870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Αριστερό βέλος 33"/>
            <p:cNvSpPr/>
            <p:nvPr/>
          </p:nvSpPr>
          <p:spPr>
            <a:xfrm rot="19756896" flipV="1">
              <a:off x="7614015" y="4708917"/>
              <a:ext cx="2178767" cy="91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8014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 Εικόνα" descr="gg3dp1.jpg"/>
          <p:cNvPicPr>
            <a:picLocks noChangeAspect="1"/>
          </p:cNvPicPr>
          <p:nvPr/>
        </p:nvPicPr>
        <p:blipFill>
          <a:blip r:embed="rId3" cstate="print"/>
          <a:stretch>
            <a:fillRect/>
          </a:stretch>
        </p:blipFill>
        <p:spPr>
          <a:xfrm>
            <a:off x="2567608" y="404664"/>
            <a:ext cx="6551712" cy="4913784"/>
          </a:xfrm>
          <a:prstGeom prst="rect">
            <a:avLst/>
          </a:prstGeom>
        </p:spPr>
      </p:pic>
      <p:sp>
        <p:nvSpPr>
          <p:cNvPr id="3" name="TextBox 7"/>
          <p:cNvSpPr txBox="1">
            <a:spLocks noChangeArrowheads="1"/>
          </p:cNvSpPr>
          <p:nvPr/>
        </p:nvSpPr>
        <p:spPr bwMode="auto">
          <a:xfrm>
            <a:off x="3215680" y="3212977"/>
            <a:ext cx="3816424" cy="1323439"/>
          </a:xfrm>
          <a:prstGeom prst="rect">
            <a:avLst/>
          </a:prstGeom>
          <a:noFill/>
          <a:ln w="9525">
            <a:noFill/>
            <a:miter lim="800000"/>
            <a:headEnd/>
            <a:tailEnd/>
          </a:ln>
        </p:spPr>
        <p:txBody>
          <a:bodyPr wrap="square">
            <a:spAutoFit/>
          </a:bodyPr>
          <a:lstStyle/>
          <a:p>
            <a:pPr algn="ctr"/>
            <a:r>
              <a:rPr lang="en-US" sz="4000" b="1" dirty="0" smtClean="0"/>
              <a:t>Discussion</a:t>
            </a:r>
            <a:endParaRPr lang="el-GR" sz="4000" b="1" dirty="0" smtClean="0"/>
          </a:p>
          <a:p>
            <a:pPr algn="ctr"/>
            <a:r>
              <a:rPr lang="en-US" sz="4000" b="1" dirty="0" smtClean="0"/>
              <a:t>Conclusion</a:t>
            </a:r>
            <a:endParaRPr lang="el-GR" sz="4000" b="1" dirty="0"/>
          </a:p>
        </p:txBody>
      </p:sp>
    </p:spTree>
    <p:extLst>
      <p:ext uri="{BB962C8B-B14F-4D97-AF65-F5344CB8AC3E}">
        <p14:creationId xmlns:p14="http://schemas.microsoft.com/office/powerpoint/2010/main" val="2408755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n-US" dirty="0" smtClean="0">
                <a:solidFill>
                  <a:schemeClr val="accent5">
                    <a:lumMod val="75000"/>
                  </a:schemeClr>
                </a:solidFill>
              </a:rPr>
              <a:t>Discussion</a:t>
            </a:r>
            <a:endParaRPr lang="en-US" dirty="0">
              <a:solidFill>
                <a:schemeClr val="accent5">
                  <a:lumMod val="75000"/>
                </a:schemeClr>
              </a:solidFill>
            </a:endParaRPr>
          </a:p>
        </p:txBody>
      </p:sp>
      <p:sp>
        <p:nvSpPr>
          <p:cNvPr id="5" name="Θέση περιεχομένου 4"/>
          <p:cNvSpPr>
            <a:spLocks noGrp="1"/>
          </p:cNvSpPr>
          <p:nvPr>
            <p:ph idx="1"/>
          </p:nvPr>
        </p:nvSpPr>
        <p:spPr>
          <a:xfrm>
            <a:off x="1371600" y="1813560"/>
            <a:ext cx="10539984" cy="3733800"/>
          </a:xfrm>
        </p:spPr>
        <p:txBody>
          <a:bodyPr/>
          <a:lstStyle/>
          <a:p>
            <a:pPr marL="82296" indent="0">
              <a:spcBef>
                <a:spcPts val="0"/>
              </a:spcBef>
              <a:spcAft>
                <a:spcPts val="1200"/>
              </a:spcAft>
              <a:buNone/>
            </a:pPr>
            <a:r>
              <a:rPr lang="en-US" dirty="0" smtClean="0">
                <a:solidFill>
                  <a:schemeClr val="accent5">
                    <a:lumMod val="75000"/>
                  </a:schemeClr>
                </a:solidFill>
              </a:rPr>
              <a:t>The </a:t>
            </a:r>
            <a:r>
              <a:rPr lang="en-US" dirty="0">
                <a:solidFill>
                  <a:schemeClr val="accent5">
                    <a:lumMod val="75000"/>
                  </a:schemeClr>
                </a:solidFill>
              </a:rPr>
              <a:t>project's strengths and </a:t>
            </a:r>
            <a:r>
              <a:rPr lang="en-US" dirty="0" smtClean="0">
                <a:solidFill>
                  <a:schemeClr val="accent5">
                    <a:lumMod val="75000"/>
                  </a:schemeClr>
                </a:solidFill>
              </a:rPr>
              <a:t>innovations highlighted, </a:t>
            </a:r>
            <a:r>
              <a:rPr lang="en-US" dirty="0">
                <a:solidFill>
                  <a:schemeClr val="accent5">
                    <a:lumMod val="75000"/>
                  </a:schemeClr>
                </a:solidFill>
              </a:rPr>
              <a:t>as well as malfunctions and </a:t>
            </a:r>
            <a:r>
              <a:rPr lang="en-US" dirty="0" smtClean="0">
                <a:solidFill>
                  <a:schemeClr val="accent5">
                    <a:lumMod val="75000"/>
                  </a:schemeClr>
                </a:solidFill>
              </a:rPr>
              <a:t>weaknesses</a:t>
            </a:r>
            <a:r>
              <a:rPr lang="el-GR" dirty="0" smtClean="0">
                <a:solidFill>
                  <a:schemeClr val="accent5">
                    <a:lumMod val="75000"/>
                  </a:schemeClr>
                </a:solidFill>
              </a:rPr>
              <a:t>.</a:t>
            </a:r>
          </a:p>
          <a:p>
            <a:pPr marL="82296" indent="0">
              <a:spcBef>
                <a:spcPts val="0"/>
              </a:spcBef>
              <a:spcAft>
                <a:spcPts val="1200"/>
              </a:spcAft>
              <a:buNone/>
            </a:pPr>
            <a:r>
              <a:rPr lang="en-US" dirty="0">
                <a:solidFill>
                  <a:schemeClr val="accent5">
                    <a:lumMod val="75000"/>
                  </a:schemeClr>
                </a:solidFill>
              </a:rPr>
              <a:t>Proposals have been formulated </a:t>
            </a:r>
            <a:r>
              <a:rPr lang="en-US" dirty="0" smtClean="0">
                <a:solidFill>
                  <a:schemeClr val="accent5">
                    <a:lumMod val="75000"/>
                  </a:schemeClr>
                </a:solidFill>
              </a:rPr>
              <a:t>in order these </a:t>
            </a:r>
            <a:r>
              <a:rPr lang="en-US" dirty="0">
                <a:solidFill>
                  <a:schemeClr val="accent5">
                    <a:lumMod val="75000"/>
                  </a:schemeClr>
                </a:solidFill>
              </a:rPr>
              <a:t>conclusions </a:t>
            </a:r>
            <a:r>
              <a:rPr lang="en-US" dirty="0" smtClean="0">
                <a:solidFill>
                  <a:schemeClr val="accent5">
                    <a:lumMod val="75000"/>
                  </a:schemeClr>
                </a:solidFill>
              </a:rPr>
              <a:t>to </a:t>
            </a:r>
            <a:r>
              <a:rPr lang="en-US" dirty="0">
                <a:solidFill>
                  <a:schemeClr val="accent5">
                    <a:lumMod val="75000"/>
                  </a:schemeClr>
                </a:solidFill>
              </a:rPr>
              <a:t>be </a:t>
            </a:r>
            <a:r>
              <a:rPr lang="en-US" dirty="0" smtClean="0">
                <a:solidFill>
                  <a:schemeClr val="accent5">
                    <a:lumMod val="75000"/>
                  </a:schemeClr>
                </a:solidFill>
              </a:rPr>
              <a:t>used for </a:t>
            </a:r>
            <a:r>
              <a:rPr lang="en-US" dirty="0">
                <a:solidFill>
                  <a:schemeClr val="accent5">
                    <a:lumMod val="75000"/>
                  </a:schemeClr>
                </a:solidFill>
              </a:rPr>
              <a:t>better and effectively implement future actions</a:t>
            </a:r>
            <a:r>
              <a:rPr lang="en-US" dirty="0" smtClean="0">
                <a:solidFill>
                  <a:schemeClr val="accent5">
                    <a:lumMod val="75000"/>
                  </a:schemeClr>
                </a:solidFill>
              </a:rPr>
              <a:t>.</a:t>
            </a:r>
          </a:p>
          <a:p>
            <a:pPr marL="82296" indent="0">
              <a:spcBef>
                <a:spcPts val="0"/>
              </a:spcBef>
              <a:spcAft>
                <a:spcPts val="1200"/>
              </a:spcAft>
              <a:buNone/>
            </a:pPr>
            <a:r>
              <a:rPr lang="en-US" dirty="0" smtClean="0">
                <a:solidFill>
                  <a:schemeClr val="accent5">
                    <a:lumMod val="75000"/>
                  </a:schemeClr>
                </a:solidFill>
              </a:rPr>
              <a:t>The design </a:t>
            </a:r>
            <a:r>
              <a:rPr lang="en-US" dirty="0">
                <a:solidFill>
                  <a:schemeClr val="accent5">
                    <a:lumMod val="75000"/>
                  </a:schemeClr>
                </a:solidFill>
              </a:rPr>
              <a:t>and implementation highlights the know-how of </a:t>
            </a:r>
            <a:r>
              <a:rPr lang="en-US" dirty="0" smtClean="0">
                <a:solidFill>
                  <a:schemeClr val="accent5">
                    <a:lumMod val="75000"/>
                  </a:schemeClr>
                </a:solidFill>
              </a:rPr>
              <a:t>program executives </a:t>
            </a:r>
            <a:r>
              <a:rPr lang="en-US" dirty="0">
                <a:solidFill>
                  <a:schemeClr val="accent5">
                    <a:lumMod val="75000"/>
                  </a:schemeClr>
                </a:solidFill>
              </a:rPr>
              <a:t>and </a:t>
            </a:r>
            <a:r>
              <a:rPr lang="en-US" dirty="0" smtClean="0">
                <a:solidFill>
                  <a:schemeClr val="accent5">
                    <a:lumMod val="75000"/>
                  </a:schemeClr>
                </a:solidFill>
              </a:rPr>
              <a:t>their partners </a:t>
            </a:r>
            <a:r>
              <a:rPr lang="en-US" dirty="0">
                <a:solidFill>
                  <a:schemeClr val="accent5">
                    <a:lumMod val="75000"/>
                  </a:schemeClr>
                </a:solidFill>
              </a:rPr>
              <a:t>and </a:t>
            </a:r>
            <a:r>
              <a:rPr lang="en-US" dirty="0" smtClean="0">
                <a:solidFill>
                  <a:schemeClr val="accent5">
                    <a:lumMod val="75000"/>
                  </a:schemeClr>
                </a:solidFill>
              </a:rPr>
              <a:t>the long-term </a:t>
            </a:r>
            <a:r>
              <a:rPr lang="en-US" dirty="0">
                <a:solidFill>
                  <a:schemeClr val="accent5">
                    <a:lumMod val="75000"/>
                  </a:schemeClr>
                </a:solidFill>
              </a:rPr>
              <a:t>strategy for developing </a:t>
            </a:r>
            <a:r>
              <a:rPr lang="en-US" dirty="0" smtClean="0">
                <a:solidFill>
                  <a:schemeClr val="accent5">
                    <a:lumMod val="75000"/>
                  </a:schemeClr>
                </a:solidFill>
              </a:rPr>
              <a:t>teaching programs in </a:t>
            </a:r>
            <a:r>
              <a:rPr lang="en-US" dirty="0">
                <a:solidFill>
                  <a:schemeClr val="accent5">
                    <a:lumMod val="75000"/>
                  </a:schemeClr>
                </a:solidFill>
              </a:rPr>
              <a:t>the field of small and </a:t>
            </a:r>
            <a:r>
              <a:rPr lang="en-US" dirty="0" smtClean="0">
                <a:solidFill>
                  <a:schemeClr val="accent5">
                    <a:lumMod val="75000"/>
                  </a:schemeClr>
                </a:solidFill>
              </a:rPr>
              <a:t>medium enterprises.</a:t>
            </a:r>
            <a:endParaRPr lang="en-US" dirty="0">
              <a:solidFill>
                <a:schemeClr val="accent5">
                  <a:lumMod val="75000"/>
                </a:schemeClr>
              </a:solidFill>
            </a:endParaRPr>
          </a:p>
          <a:p>
            <a:pPr marL="82296" indent="0">
              <a:buNone/>
            </a:pPr>
            <a:endParaRPr lang="en-US" dirty="0"/>
          </a:p>
        </p:txBody>
      </p:sp>
    </p:spTree>
    <p:extLst>
      <p:ext uri="{BB962C8B-B14F-4D97-AF65-F5344CB8AC3E}">
        <p14:creationId xmlns:p14="http://schemas.microsoft.com/office/powerpoint/2010/main" val="3461476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417320" y="971009"/>
            <a:ext cx="10515600" cy="5460271"/>
          </a:xfrm>
          <a:prstGeom prst="rect">
            <a:avLst/>
          </a:prstGeom>
        </p:spPr>
        <p:txBody>
          <a:bodyPr>
            <a:noAutofit/>
          </a:bodyPr>
          <a:lstStyle>
            <a:lvl1pPr marL="73152" indent="0" algn="l" rtl="0" eaLnBrk="1" latinLnBrk="0" hangingPunct="1">
              <a:lnSpc>
                <a:spcPts val="3000"/>
              </a:lnSpc>
              <a:spcBef>
                <a:spcPts val="600"/>
              </a:spcBef>
              <a:buClr>
                <a:schemeClr val="accent1"/>
              </a:buClr>
              <a:buSzPct val="80000"/>
              <a:buFont typeface="Wingdings 2"/>
              <a:buNone/>
              <a:defRPr sz="2600" kern="1200">
                <a:solidFill>
                  <a:schemeClr val="tx2">
                    <a:shade val="30000"/>
                    <a:satMod val="150000"/>
                  </a:schemeClr>
                </a:solidFill>
                <a:latin typeface="+mn-lt"/>
                <a:ea typeface="+mn-ea"/>
                <a:cs typeface="+mn-cs"/>
              </a:defRPr>
            </a:lvl1pPr>
            <a:lvl2pPr marL="457200" indent="0" algn="ctr" rtl="0" eaLnBrk="1" latinLnBrk="0" hangingPunct="1">
              <a:lnSpc>
                <a:spcPts val="3000"/>
              </a:lnSpc>
              <a:spcBef>
                <a:spcPts val="550"/>
              </a:spcBef>
              <a:buClr>
                <a:schemeClr val="accent1"/>
              </a:buClr>
              <a:buFont typeface="Verdana"/>
              <a:buNone/>
              <a:defRPr sz="2800" kern="1200">
                <a:solidFill>
                  <a:schemeClr val="tx1"/>
                </a:solidFill>
                <a:latin typeface="+mn-lt"/>
                <a:ea typeface="+mn-ea"/>
                <a:cs typeface="+mn-cs"/>
              </a:defRPr>
            </a:lvl2pPr>
            <a:lvl3pPr marL="914400" indent="0" algn="ctr" rtl="0" eaLnBrk="1" latinLnBrk="0" hangingPunct="1">
              <a:lnSpc>
                <a:spcPts val="2800"/>
              </a:lnSpc>
              <a:spcBef>
                <a:spcPct val="20000"/>
              </a:spcBef>
              <a:buClr>
                <a:schemeClr val="accent2"/>
              </a:buClr>
              <a:buFont typeface="Wingdings 2"/>
              <a:buNone/>
              <a:defRPr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2"/>
              <a:buNone/>
              <a:defRPr sz="2000" kern="1200">
                <a:solidFill>
                  <a:schemeClr val="tx1"/>
                </a:solidFill>
                <a:latin typeface="+mn-lt"/>
                <a:ea typeface="+mn-ea"/>
                <a:cs typeface="+mn-cs"/>
              </a:defRPr>
            </a:lvl4pPr>
            <a:lvl5pPr marL="1828800" indent="0" algn="ctr" rtl="0" eaLnBrk="1" latinLnBrk="0" hangingPunct="1">
              <a:spcBef>
                <a:spcPct val="20000"/>
              </a:spcBef>
              <a:buClr>
                <a:schemeClr val="accent4"/>
              </a:buClr>
              <a:buFont typeface="Wingdings 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Wingdings 2"/>
              <a:buNone/>
              <a:defRPr sz="2000" kern="1200">
                <a:solidFill>
                  <a:schemeClr val="tx1"/>
                </a:solidFill>
                <a:latin typeface="+mn-lt"/>
                <a:ea typeface="+mn-ea"/>
                <a:cs typeface="+mn-cs"/>
              </a:defRPr>
            </a:lvl6pPr>
            <a:lvl7pPr marL="27432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7pPr>
            <a:lvl8pPr marL="32004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9pPr>
            <a:extLst/>
          </a:lstStyle>
          <a:p>
            <a:pPr marL="0" algn="ctr">
              <a:lnSpc>
                <a:spcPct val="114000"/>
              </a:lnSpc>
            </a:pPr>
            <a:r>
              <a:rPr lang="en-US" sz="4000" b="1" dirty="0" smtClean="0">
                <a:ln w="12700">
                  <a:solidFill>
                    <a:schemeClr val="accent1"/>
                  </a:solidFill>
                  <a:prstDash val="solid"/>
                </a:ln>
                <a:solidFill>
                  <a:srgbClr val="92D050"/>
                </a:solidFill>
                <a:effectLst>
                  <a:outerShdw dist="38100" dir="2640000" algn="bl" rotWithShape="0">
                    <a:schemeClr val="accent1"/>
                  </a:outerShdw>
                </a:effectLst>
              </a:rPr>
              <a:t> </a:t>
            </a: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The Hellenic Society for Systemic Studies (HSSS) </a:t>
            </a:r>
          </a:p>
          <a:p>
            <a:pPr marL="0" algn="ctr">
              <a:lnSpc>
                <a:spcPct val="114000"/>
              </a:lnSpc>
            </a:pP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
            </a:r>
            <a:b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15th HSSS National &amp; International Conference</a:t>
            </a:r>
            <a:b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n-US" sz="3200" b="1" dirty="0" err="1">
                <a:solidFill>
                  <a:schemeClr val="accent5">
                    <a:lumMod val="75000"/>
                  </a:schemeClr>
                </a:solidFill>
                <a:effectLst>
                  <a:outerShdw blurRad="38100" dist="38100" dir="2700000" algn="tl">
                    <a:srgbClr val="000000">
                      <a:alpha val="43137"/>
                    </a:srgbClr>
                  </a:outerShdw>
                </a:effectLst>
                <a:latin typeface="+mj-lt"/>
                <a:ea typeface="+mj-ea"/>
                <a:cs typeface="+mj-cs"/>
              </a:rPr>
              <a:t>Systemics</a:t>
            </a: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 and Business Intelligence</a:t>
            </a:r>
            <a:b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
            </a:r>
            <a:b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Department of Informatics </a:t>
            </a:r>
            <a:b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University of Piraeus</a:t>
            </a:r>
            <a:b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n-US"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29-30 November 2019</a:t>
            </a:r>
            <a:r>
              <a:rPr lang="el-GR" sz="3200" b="1" dirty="0">
                <a:solidFill>
                  <a:schemeClr val="accent5">
                    <a:lumMod val="75000"/>
                  </a:schemeClr>
                </a:solidFill>
                <a:effectLst>
                  <a:outerShdw blurRad="38100" dist="38100" dir="2700000" algn="tl">
                    <a:srgbClr val="000000">
                      <a:alpha val="43137"/>
                    </a:srgbClr>
                  </a:outerShdw>
                </a:effectLst>
                <a:latin typeface="+mj-lt"/>
                <a:ea typeface="+mj-ea"/>
                <a:cs typeface="+mj-cs"/>
              </a:rPr>
              <a:t/>
            </a:r>
            <a:br>
              <a:rPr lang="el-GR" sz="3200" b="1" dirty="0">
                <a:solidFill>
                  <a:schemeClr val="accent5">
                    <a:lumMod val="75000"/>
                  </a:schemeClr>
                </a:solidFill>
                <a:effectLst>
                  <a:outerShdw blurRad="38100" dist="38100" dir="2700000" algn="tl">
                    <a:srgbClr val="000000">
                      <a:alpha val="43137"/>
                    </a:srgbClr>
                  </a:outerShdw>
                </a:effectLst>
                <a:latin typeface="+mj-lt"/>
                <a:ea typeface="+mj-ea"/>
                <a:cs typeface="+mj-cs"/>
              </a:rPr>
            </a:br>
            <a:r>
              <a:rPr lang="el-GR" sz="3200" b="1" dirty="0">
                <a:solidFill>
                  <a:schemeClr val="tx1"/>
                </a:solidFill>
                <a:latin typeface="+mj-lt"/>
                <a:ea typeface="+mj-ea"/>
                <a:cs typeface="+mj-cs"/>
              </a:rPr>
              <a:t/>
            </a:r>
            <a:br>
              <a:rPr lang="el-GR" sz="3200" b="1" dirty="0">
                <a:solidFill>
                  <a:schemeClr val="tx1"/>
                </a:solidFill>
                <a:latin typeface="+mj-lt"/>
                <a:ea typeface="+mj-ea"/>
                <a:cs typeface="+mj-cs"/>
              </a:rPr>
            </a:br>
            <a:endParaRPr lang="en-US" sz="3200" b="1" dirty="0">
              <a:solidFill>
                <a:schemeClr val="tx1"/>
              </a:solidFill>
              <a:latin typeface="+mj-lt"/>
              <a:ea typeface="+mj-ea"/>
              <a:cs typeface="+mj-cs"/>
            </a:endParaRPr>
          </a:p>
        </p:txBody>
      </p:sp>
    </p:spTree>
    <p:extLst>
      <p:ext uri="{BB962C8B-B14F-4D97-AF65-F5344CB8AC3E}">
        <p14:creationId xmlns:p14="http://schemas.microsoft.com/office/powerpoint/2010/main" val="4128802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Communicating the Results</a:t>
            </a:r>
            <a:endParaRPr lang="en-US" dirty="0">
              <a:solidFill>
                <a:schemeClr val="accent5">
                  <a:lumMod val="75000"/>
                </a:schemeClr>
              </a:solidFill>
            </a:endParaRPr>
          </a:p>
        </p:txBody>
      </p:sp>
      <p:sp>
        <p:nvSpPr>
          <p:cNvPr id="3" name="Θέση περιεχομένου 2"/>
          <p:cNvSpPr>
            <a:spLocks noGrp="1"/>
          </p:cNvSpPr>
          <p:nvPr>
            <p:ph idx="1"/>
          </p:nvPr>
        </p:nvSpPr>
        <p:spPr/>
        <p:txBody>
          <a:bodyPr>
            <a:normAutofit fontScale="92500"/>
          </a:bodyPr>
          <a:lstStyle/>
          <a:p>
            <a:r>
              <a:rPr lang="en-US" dirty="0" smtClean="0">
                <a:solidFill>
                  <a:schemeClr val="accent5">
                    <a:lumMod val="75000"/>
                  </a:schemeClr>
                </a:solidFill>
              </a:rPr>
              <a:t>The results, the conclusions and the proposals of program evaluation must be communicated to all who involved to it.</a:t>
            </a:r>
          </a:p>
          <a:p>
            <a:r>
              <a:rPr lang="en-US" dirty="0" smtClean="0">
                <a:solidFill>
                  <a:schemeClr val="accent5">
                    <a:lumMod val="75000"/>
                  </a:schemeClr>
                </a:solidFill>
              </a:rPr>
              <a:t>The dissemination is absolutely necessary </a:t>
            </a:r>
            <a:r>
              <a:rPr lang="en-US" dirty="0">
                <a:solidFill>
                  <a:schemeClr val="accent5">
                    <a:lumMod val="75000"/>
                  </a:schemeClr>
                </a:solidFill>
              </a:rPr>
              <a:t>and </a:t>
            </a:r>
            <a:r>
              <a:rPr lang="en-US" dirty="0" smtClean="0">
                <a:solidFill>
                  <a:schemeClr val="accent5">
                    <a:lumMod val="75000"/>
                  </a:schemeClr>
                </a:solidFill>
              </a:rPr>
              <a:t>demonstrates </a:t>
            </a:r>
            <a:r>
              <a:rPr lang="en-US" dirty="0">
                <a:solidFill>
                  <a:schemeClr val="accent5">
                    <a:lumMod val="75000"/>
                  </a:schemeClr>
                </a:solidFill>
              </a:rPr>
              <a:t>the seriousness of the Project Implementing Entity</a:t>
            </a:r>
            <a:r>
              <a:rPr lang="en-US" dirty="0" smtClean="0">
                <a:solidFill>
                  <a:schemeClr val="accent5">
                    <a:lumMod val="75000"/>
                  </a:schemeClr>
                </a:solidFill>
              </a:rPr>
              <a:t>.</a:t>
            </a:r>
          </a:p>
          <a:p>
            <a:r>
              <a:rPr lang="en-US" dirty="0">
                <a:solidFill>
                  <a:schemeClr val="accent5">
                    <a:lumMod val="75000"/>
                  </a:schemeClr>
                </a:solidFill>
              </a:rPr>
              <a:t>The publication of the results of the program also includes the publication of the findings </a:t>
            </a:r>
            <a:r>
              <a:rPr lang="en-US" dirty="0" smtClean="0">
                <a:solidFill>
                  <a:schemeClr val="accent5">
                    <a:lumMod val="75000"/>
                  </a:schemeClr>
                </a:solidFill>
              </a:rPr>
              <a:t>for </a:t>
            </a:r>
            <a:r>
              <a:rPr lang="en-US" dirty="0">
                <a:solidFill>
                  <a:schemeClr val="accent5">
                    <a:lumMod val="75000"/>
                  </a:schemeClr>
                </a:solidFill>
              </a:rPr>
              <a:t>the </a:t>
            </a:r>
            <a:r>
              <a:rPr lang="en-US" dirty="0" smtClean="0">
                <a:solidFill>
                  <a:schemeClr val="accent5">
                    <a:lumMod val="75000"/>
                  </a:schemeClr>
                </a:solidFill>
              </a:rPr>
              <a:t>future actions.</a:t>
            </a:r>
          </a:p>
          <a:p>
            <a:r>
              <a:rPr lang="en-US" dirty="0" smtClean="0">
                <a:solidFill>
                  <a:schemeClr val="accent5">
                    <a:lumMod val="75000"/>
                  </a:schemeClr>
                </a:solidFill>
              </a:rPr>
              <a:t>Finally </a:t>
            </a:r>
            <a:r>
              <a:rPr lang="en-US" dirty="0" err="1" smtClean="0">
                <a:solidFill>
                  <a:schemeClr val="accent5">
                    <a:lumMod val="75000"/>
                  </a:schemeClr>
                </a:solidFill>
              </a:rPr>
              <a:t>itt</a:t>
            </a:r>
            <a:r>
              <a:rPr lang="en-US" dirty="0" smtClean="0">
                <a:solidFill>
                  <a:schemeClr val="accent5">
                    <a:lumMod val="75000"/>
                  </a:schemeClr>
                </a:solidFill>
              </a:rPr>
              <a:t> </a:t>
            </a:r>
            <a:r>
              <a:rPr lang="en-US" dirty="0">
                <a:solidFill>
                  <a:schemeClr val="accent5">
                    <a:lumMod val="75000"/>
                  </a:schemeClr>
                </a:solidFill>
              </a:rPr>
              <a:t>should be clearly stated and accompanied by an additional effort to motivate </a:t>
            </a:r>
            <a:r>
              <a:rPr lang="en-US" dirty="0" smtClean="0">
                <a:solidFill>
                  <a:schemeClr val="accent5">
                    <a:lumMod val="75000"/>
                  </a:schemeClr>
                </a:solidFill>
              </a:rPr>
              <a:t>the </a:t>
            </a:r>
            <a:r>
              <a:rPr lang="en-US" dirty="0">
                <a:solidFill>
                  <a:schemeClr val="accent5">
                    <a:lumMod val="75000"/>
                  </a:schemeClr>
                </a:solidFill>
              </a:rPr>
              <a:t>awareness of the </a:t>
            </a:r>
            <a:r>
              <a:rPr lang="en-US" dirty="0" smtClean="0">
                <a:solidFill>
                  <a:schemeClr val="accent5">
                    <a:lumMod val="75000"/>
                  </a:schemeClr>
                </a:solidFill>
              </a:rPr>
              <a:t>people of small and medium enterprises to </a:t>
            </a:r>
            <a:r>
              <a:rPr lang="en-US" dirty="0">
                <a:solidFill>
                  <a:schemeClr val="accent5">
                    <a:lumMod val="75000"/>
                  </a:schemeClr>
                </a:solidFill>
              </a:rPr>
              <a:t>participate in </a:t>
            </a:r>
            <a:r>
              <a:rPr lang="en-US" dirty="0" smtClean="0">
                <a:solidFill>
                  <a:schemeClr val="accent5">
                    <a:lumMod val="75000"/>
                  </a:schemeClr>
                </a:solidFill>
              </a:rPr>
              <a:t>future educational activities.</a:t>
            </a:r>
            <a:endParaRPr lang="en-US" dirty="0">
              <a:solidFill>
                <a:schemeClr val="accent5">
                  <a:lumMod val="75000"/>
                </a:schemeClr>
              </a:solidFill>
            </a:endParaRPr>
          </a:p>
        </p:txBody>
      </p:sp>
    </p:spTree>
    <p:extLst>
      <p:ext uri="{BB962C8B-B14F-4D97-AF65-F5344CB8AC3E}">
        <p14:creationId xmlns:p14="http://schemas.microsoft.com/office/powerpoint/2010/main" val="35751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1624" y="596283"/>
            <a:ext cx="7498080" cy="850106"/>
          </a:xfrm>
        </p:spPr>
        <p:txBody>
          <a:bodyPr>
            <a:noAutofit/>
          </a:bodyPr>
          <a:lstStyle/>
          <a:p>
            <a:pPr algn="ctr"/>
            <a:r>
              <a:rPr lang="en-US" dirty="0">
                <a:solidFill>
                  <a:schemeClr val="accent5">
                    <a:lumMod val="75000"/>
                  </a:schemeClr>
                </a:solidFill>
              </a:rPr>
              <a:t>Conclusion</a:t>
            </a:r>
          </a:p>
        </p:txBody>
      </p:sp>
      <p:sp>
        <p:nvSpPr>
          <p:cNvPr id="3" name="Θέση περιεχομένου 2"/>
          <p:cNvSpPr>
            <a:spLocks noGrp="1"/>
          </p:cNvSpPr>
          <p:nvPr>
            <p:ph idx="1"/>
          </p:nvPr>
        </p:nvSpPr>
        <p:spPr>
          <a:xfrm>
            <a:off x="1399903" y="2267352"/>
            <a:ext cx="10563497" cy="2548488"/>
          </a:xfrm>
        </p:spPr>
        <p:txBody>
          <a:bodyPr>
            <a:normAutofit/>
          </a:bodyPr>
          <a:lstStyle/>
          <a:p>
            <a:pPr marL="82296" indent="0" algn="just">
              <a:buNone/>
            </a:pPr>
            <a:r>
              <a:rPr lang="en-US" sz="2800" dirty="0" smtClean="0">
                <a:solidFill>
                  <a:schemeClr val="accent5">
                    <a:lumMod val="75000"/>
                  </a:schemeClr>
                </a:solidFill>
              </a:rPr>
              <a:t>The systematically study of trainers and trainees beliefs  helps to </a:t>
            </a:r>
            <a:r>
              <a:rPr lang="en-US" sz="2800" dirty="0">
                <a:solidFill>
                  <a:schemeClr val="accent5">
                    <a:lumMod val="75000"/>
                  </a:schemeClr>
                </a:solidFill>
              </a:rPr>
              <a:t>have </a:t>
            </a:r>
            <a:r>
              <a:rPr lang="en-US" sz="2800" dirty="0" smtClean="0">
                <a:solidFill>
                  <a:schemeClr val="accent5">
                    <a:lumMod val="75000"/>
                  </a:schemeClr>
                </a:solidFill>
              </a:rPr>
              <a:t>a </a:t>
            </a:r>
            <a:r>
              <a:rPr lang="en-US" sz="2800" dirty="0">
                <a:solidFill>
                  <a:schemeClr val="accent5">
                    <a:lumMod val="75000"/>
                  </a:schemeClr>
                </a:solidFill>
              </a:rPr>
              <a:t>complete </a:t>
            </a:r>
            <a:r>
              <a:rPr lang="en-US" sz="2800" dirty="0" smtClean="0">
                <a:solidFill>
                  <a:schemeClr val="accent5">
                    <a:lumMod val="75000"/>
                  </a:schemeClr>
                </a:solidFill>
              </a:rPr>
              <a:t>picture about the programs through the </a:t>
            </a:r>
            <a:r>
              <a:rPr lang="en-US" sz="2800" dirty="0">
                <a:solidFill>
                  <a:schemeClr val="accent5">
                    <a:lumMod val="75000"/>
                  </a:schemeClr>
                </a:solidFill>
              </a:rPr>
              <a:t>formative </a:t>
            </a:r>
            <a:r>
              <a:rPr lang="en-US" sz="2800" dirty="0" smtClean="0">
                <a:solidFill>
                  <a:schemeClr val="accent5">
                    <a:lumMod val="75000"/>
                  </a:schemeClr>
                </a:solidFill>
              </a:rPr>
              <a:t>evaluation </a:t>
            </a:r>
            <a:r>
              <a:rPr lang="en-US" sz="2800" dirty="0">
                <a:solidFill>
                  <a:schemeClr val="accent5">
                    <a:lumMod val="75000"/>
                  </a:schemeClr>
                </a:solidFill>
              </a:rPr>
              <a:t>and </a:t>
            </a:r>
            <a:r>
              <a:rPr lang="en-US" sz="2800" dirty="0" smtClean="0">
                <a:solidFill>
                  <a:schemeClr val="accent5">
                    <a:lumMod val="75000"/>
                  </a:schemeClr>
                </a:solidFill>
              </a:rPr>
              <a:t>how to </a:t>
            </a:r>
            <a:r>
              <a:rPr lang="en-US" sz="2800" dirty="0">
                <a:solidFill>
                  <a:schemeClr val="accent5">
                    <a:lumMod val="75000"/>
                  </a:schemeClr>
                </a:solidFill>
              </a:rPr>
              <a:t>use </a:t>
            </a:r>
            <a:r>
              <a:rPr lang="en-US" sz="2800" dirty="0" smtClean="0">
                <a:solidFill>
                  <a:schemeClr val="accent5">
                    <a:lumMod val="75000"/>
                  </a:schemeClr>
                </a:solidFill>
              </a:rPr>
              <a:t>all this </a:t>
            </a:r>
            <a:r>
              <a:rPr lang="en-US" sz="2800" dirty="0">
                <a:solidFill>
                  <a:schemeClr val="accent5">
                    <a:lumMod val="75000"/>
                  </a:schemeClr>
                </a:solidFill>
              </a:rPr>
              <a:t>data </a:t>
            </a:r>
            <a:r>
              <a:rPr lang="en-US" sz="2800" dirty="0" smtClean="0">
                <a:solidFill>
                  <a:schemeClr val="accent5">
                    <a:lumMod val="75000"/>
                  </a:schemeClr>
                </a:solidFill>
              </a:rPr>
              <a:t>in order to </a:t>
            </a:r>
            <a:r>
              <a:rPr lang="en-US" sz="2800" dirty="0">
                <a:solidFill>
                  <a:schemeClr val="accent5">
                    <a:lumMod val="75000"/>
                  </a:schemeClr>
                </a:solidFill>
              </a:rPr>
              <a:t>design appropriate models for development indicative practices for effective application of formative </a:t>
            </a:r>
            <a:r>
              <a:rPr lang="en-US" sz="2800" dirty="0" smtClean="0">
                <a:solidFill>
                  <a:schemeClr val="accent5">
                    <a:lumMod val="75000"/>
                  </a:schemeClr>
                </a:solidFill>
              </a:rPr>
              <a:t>evaluation </a:t>
            </a:r>
            <a:r>
              <a:rPr lang="en-US" sz="2800" dirty="0">
                <a:solidFill>
                  <a:schemeClr val="accent5">
                    <a:lumMod val="75000"/>
                  </a:schemeClr>
                </a:solidFill>
              </a:rPr>
              <a:t>in teaching and </a:t>
            </a:r>
            <a:r>
              <a:rPr lang="en-US" sz="2800" dirty="0" smtClean="0">
                <a:solidFill>
                  <a:schemeClr val="accent5">
                    <a:lumMod val="75000"/>
                  </a:schemeClr>
                </a:solidFill>
              </a:rPr>
              <a:t>learning.</a:t>
            </a:r>
            <a:endParaRPr lang="el-GR" sz="2800" dirty="0">
              <a:solidFill>
                <a:schemeClr val="accent5">
                  <a:lumMod val="75000"/>
                </a:schemeClr>
              </a:solidFill>
            </a:endParaRPr>
          </a:p>
        </p:txBody>
      </p:sp>
      <p:pic>
        <p:nvPicPr>
          <p:cNvPr id="4" name="Εικόνα 3"/>
          <p:cNvPicPr>
            <a:picLocks noChangeAspect="1"/>
          </p:cNvPicPr>
          <p:nvPr/>
        </p:nvPicPr>
        <p:blipFill>
          <a:blip r:embed="rId3"/>
          <a:stretch>
            <a:fillRect/>
          </a:stretch>
        </p:blipFill>
        <p:spPr>
          <a:xfrm>
            <a:off x="10576560" y="4332360"/>
            <a:ext cx="1582718" cy="2400166"/>
          </a:xfrm>
          <a:prstGeom prst="rect">
            <a:avLst/>
          </a:prstGeom>
        </p:spPr>
      </p:pic>
    </p:spTree>
    <p:extLst>
      <p:ext uri="{BB962C8B-B14F-4D97-AF65-F5344CB8AC3E}">
        <p14:creationId xmlns:p14="http://schemas.microsoft.com/office/powerpoint/2010/main" val="3508289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Finally … and Future Actions</a:t>
            </a:r>
            <a:endParaRPr lang="en-US" dirty="0">
              <a:solidFill>
                <a:schemeClr val="accent5">
                  <a:lumMod val="75000"/>
                </a:schemeClr>
              </a:solidFill>
            </a:endParaRPr>
          </a:p>
        </p:txBody>
      </p:sp>
      <p:sp>
        <p:nvSpPr>
          <p:cNvPr id="3" name="Θέση περιεχομένου 2"/>
          <p:cNvSpPr>
            <a:spLocks noGrp="1"/>
          </p:cNvSpPr>
          <p:nvPr>
            <p:ph idx="1"/>
          </p:nvPr>
        </p:nvSpPr>
        <p:spPr>
          <a:xfrm>
            <a:off x="1402080" y="1447800"/>
            <a:ext cx="10509504" cy="4800600"/>
          </a:xfrm>
        </p:spPr>
        <p:txBody>
          <a:bodyPr>
            <a:normAutofit fontScale="77500" lnSpcReduction="20000"/>
          </a:bodyPr>
          <a:lstStyle/>
          <a:p>
            <a:pPr marL="82296" indent="0" algn="just">
              <a:buNone/>
            </a:pPr>
            <a:r>
              <a:rPr lang="en-US" dirty="0" smtClean="0">
                <a:solidFill>
                  <a:schemeClr val="accent5">
                    <a:lumMod val="75000"/>
                  </a:schemeClr>
                </a:solidFill>
              </a:rPr>
              <a:t>Through the study of trainers beliefs combined with this of trainers </a:t>
            </a:r>
            <a:r>
              <a:rPr lang="en-US" dirty="0">
                <a:solidFill>
                  <a:schemeClr val="accent5">
                    <a:lumMod val="75000"/>
                  </a:schemeClr>
                </a:solidFill>
              </a:rPr>
              <a:t>as it </a:t>
            </a:r>
            <a:r>
              <a:rPr lang="en-US" dirty="0" smtClean="0">
                <a:solidFill>
                  <a:schemeClr val="accent5">
                    <a:lumMod val="75000"/>
                  </a:schemeClr>
                </a:solidFill>
              </a:rPr>
              <a:t>described, </a:t>
            </a:r>
            <a:r>
              <a:rPr lang="en-US" dirty="0">
                <a:solidFill>
                  <a:schemeClr val="accent5">
                    <a:lumMod val="75000"/>
                  </a:schemeClr>
                </a:solidFill>
              </a:rPr>
              <a:t>make </a:t>
            </a:r>
            <a:r>
              <a:rPr lang="en-US" dirty="0" smtClean="0">
                <a:solidFill>
                  <a:schemeClr val="accent5">
                    <a:lumMod val="75000"/>
                  </a:schemeClr>
                </a:solidFill>
              </a:rPr>
              <a:t>more possible the change of trainers norms and practices as well as trainees about the formative evaluation because all these relationships (trainees, trainees and teaching technics) are dynamics and two ways. </a:t>
            </a:r>
            <a:r>
              <a:rPr lang="en-US" dirty="0">
                <a:solidFill>
                  <a:schemeClr val="accent5">
                    <a:lumMod val="75000"/>
                  </a:schemeClr>
                </a:solidFill>
              </a:rPr>
              <a:t>(Fernandez, 1997</a:t>
            </a:r>
            <a:r>
              <a:rPr lang="en-US" dirty="0" smtClean="0">
                <a:solidFill>
                  <a:schemeClr val="accent5">
                    <a:lumMod val="75000"/>
                  </a:schemeClr>
                </a:solidFill>
              </a:rPr>
              <a:t>).</a:t>
            </a:r>
          </a:p>
          <a:p>
            <a:pPr marL="82296" indent="0" algn="just">
              <a:buNone/>
            </a:pPr>
            <a:endParaRPr lang="en-US" dirty="0">
              <a:solidFill>
                <a:schemeClr val="accent5">
                  <a:lumMod val="75000"/>
                </a:schemeClr>
              </a:solidFill>
            </a:endParaRPr>
          </a:p>
          <a:p>
            <a:pPr marL="82296" indent="0" algn="just">
              <a:buNone/>
            </a:pPr>
            <a:r>
              <a:rPr lang="en-US" dirty="0">
                <a:solidFill>
                  <a:schemeClr val="accent5">
                    <a:lumMod val="75000"/>
                  </a:schemeClr>
                </a:solidFill>
              </a:rPr>
              <a:t>Future research and similar actions must focused both to trainers and trainees beliefs in order to have a complete opinion about the use of Formative </a:t>
            </a:r>
            <a:r>
              <a:rPr lang="en-US" dirty="0" smtClean="0">
                <a:solidFill>
                  <a:schemeClr val="accent5">
                    <a:lumMod val="75000"/>
                  </a:schemeClr>
                </a:solidFill>
              </a:rPr>
              <a:t>Evaluation and how it helps the training process. </a:t>
            </a:r>
            <a:r>
              <a:rPr lang="en-US" dirty="0">
                <a:solidFill>
                  <a:schemeClr val="accent5">
                    <a:lumMod val="75000"/>
                  </a:schemeClr>
                </a:solidFill>
              </a:rPr>
              <a:t>These beliefs could be used for </a:t>
            </a:r>
            <a:r>
              <a:rPr lang="en-US" dirty="0" smtClean="0">
                <a:solidFill>
                  <a:schemeClr val="accent5">
                    <a:lumMod val="75000"/>
                  </a:schemeClr>
                </a:solidFill>
              </a:rPr>
              <a:t>designing or managing intelligent </a:t>
            </a:r>
            <a:r>
              <a:rPr lang="en-US" dirty="0">
                <a:solidFill>
                  <a:schemeClr val="accent5">
                    <a:lumMod val="75000"/>
                  </a:schemeClr>
                </a:solidFill>
              </a:rPr>
              <a:t>and quality models for educational programs for the effective implementation of Formative Evaluation.</a:t>
            </a:r>
          </a:p>
          <a:p>
            <a:pPr marL="82296" indent="0" algn="just">
              <a:buNone/>
            </a:pPr>
            <a:endParaRPr lang="en-US" dirty="0" smtClean="0">
              <a:solidFill>
                <a:schemeClr val="accent5">
                  <a:lumMod val="75000"/>
                </a:schemeClr>
              </a:solidFill>
            </a:endParaRPr>
          </a:p>
        </p:txBody>
      </p:sp>
    </p:spTree>
    <p:extLst>
      <p:ext uri="{BB962C8B-B14F-4D97-AF65-F5344CB8AC3E}">
        <p14:creationId xmlns:p14="http://schemas.microsoft.com/office/powerpoint/2010/main" val="4002705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http://thumbs.dreamstime.com/z/empty-presentation-board-3d-image-13482297.jpg"/>
          <p:cNvPicPr>
            <a:picLocks noChangeAspect="1" noChangeArrowheads="1"/>
          </p:cNvPicPr>
          <p:nvPr/>
        </p:nvPicPr>
        <p:blipFill rotWithShape="1">
          <a:blip r:embed="rId3">
            <a:extLst>
              <a:ext uri="{28A0092B-C50C-407E-A947-70E740481C1C}">
                <a14:useLocalDpi xmlns:a14="http://schemas.microsoft.com/office/drawing/2010/main" val="0"/>
              </a:ext>
            </a:extLst>
          </a:blip>
          <a:srcRect b="12830"/>
          <a:stretch/>
        </p:blipFill>
        <p:spPr bwMode="auto">
          <a:xfrm>
            <a:off x="2514600" y="169822"/>
            <a:ext cx="8773616" cy="6270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2131486"/>
            <a:ext cx="5928360" cy="3785652"/>
          </a:xfrm>
          <a:prstGeom prst="rect">
            <a:avLst/>
          </a:prstGeom>
          <a:noFill/>
        </p:spPr>
        <p:txBody>
          <a:bodyPr wrap="square" rtlCol="0">
            <a:spAutoFit/>
          </a:bodyPr>
          <a:lstStyle/>
          <a:p>
            <a:r>
              <a:rPr lang="en-US" sz="3600" dirty="0">
                <a:solidFill>
                  <a:schemeClr val="accent5">
                    <a:lumMod val="75000"/>
                  </a:schemeClr>
                </a:solidFill>
                <a:latin typeface="Comic Sans MS" panose="030F0702030302020204" pitchFamily="66" charset="0"/>
              </a:rPr>
              <a:t>Thank </a:t>
            </a:r>
            <a:r>
              <a:rPr lang="en-US" sz="3600" dirty="0" smtClean="0">
                <a:solidFill>
                  <a:schemeClr val="accent5">
                    <a:lumMod val="75000"/>
                  </a:schemeClr>
                </a:solidFill>
                <a:latin typeface="Comic Sans MS" panose="030F0702030302020204" pitchFamily="66" charset="0"/>
              </a:rPr>
              <a:t>you…</a:t>
            </a:r>
          </a:p>
          <a:p>
            <a:r>
              <a:rPr lang="en-US" sz="3600" dirty="0">
                <a:solidFill>
                  <a:schemeClr val="accent5">
                    <a:lumMod val="75000"/>
                  </a:schemeClr>
                </a:solidFill>
                <a:latin typeface="Comic Sans MS" panose="030F0702030302020204" pitchFamily="66" charset="0"/>
              </a:rPr>
              <a:t> </a:t>
            </a:r>
            <a:r>
              <a:rPr lang="en-US" sz="3600" dirty="0" smtClean="0">
                <a:solidFill>
                  <a:schemeClr val="accent5">
                    <a:lumMod val="75000"/>
                  </a:schemeClr>
                </a:solidFill>
                <a:latin typeface="Comic Sans MS" panose="030F0702030302020204" pitchFamily="66" charset="0"/>
              </a:rPr>
              <a:t> …for your Attention</a:t>
            </a:r>
          </a:p>
          <a:p>
            <a:endParaRPr lang="en-US" sz="3600" dirty="0">
              <a:solidFill>
                <a:schemeClr val="accent5">
                  <a:lumMod val="75000"/>
                </a:schemeClr>
              </a:solidFill>
              <a:latin typeface="Comic Sans MS" panose="030F0702030302020204" pitchFamily="66" charset="0"/>
            </a:endParaRPr>
          </a:p>
          <a:p>
            <a:r>
              <a:rPr lang="en-US" sz="3200" dirty="0" smtClean="0">
                <a:solidFill>
                  <a:schemeClr val="accent5">
                    <a:lumMod val="75000"/>
                  </a:schemeClr>
                </a:solidFill>
                <a:latin typeface="Comic Sans MS" panose="030F0702030302020204" pitchFamily="66" charset="0"/>
              </a:rPr>
              <a:t>Any questions??</a:t>
            </a:r>
          </a:p>
          <a:p>
            <a:r>
              <a:rPr lang="en-US" sz="3200" dirty="0" smtClean="0">
                <a:solidFill>
                  <a:schemeClr val="accent5">
                    <a:lumMod val="75000"/>
                  </a:schemeClr>
                </a:solidFill>
                <a:latin typeface="Comic Sans MS" panose="030F0702030302020204" pitchFamily="66" charset="0"/>
              </a:rPr>
              <a:t>Please e-mail me …</a:t>
            </a:r>
          </a:p>
          <a:p>
            <a:r>
              <a:rPr lang="en-US" sz="3200" dirty="0" smtClean="0">
                <a:solidFill>
                  <a:schemeClr val="accent5">
                    <a:lumMod val="75000"/>
                  </a:schemeClr>
                </a:solidFill>
                <a:latin typeface="Comic Sans MS" panose="030F0702030302020204" pitchFamily="66" charset="0"/>
              </a:rPr>
              <a:t>dtsipianitis@ece.upatras.gr</a:t>
            </a:r>
            <a:endParaRPr lang="en-US" sz="3200" dirty="0">
              <a:solidFill>
                <a:schemeClr val="accent5">
                  <a:lumMod val="75000"/>
                </a:schemeClr>
              </a:solidFill>
              <a:latin typeface="Comic Sans MS" panose="030F0702030302020204" pitchFamily="66" charset="0"/>
            </a:endParaRPr>
          </a:p>
          <a:p>
            <a:endParaRPr lang="el-GR" sz="3600"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820408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Presentation Overview</a:t>
            </a:r>
            <a:endParaRPr lang="en-US" dirty="0">
              <a:solidFill>
                <a:schemeClr val="accent5">
                  <a:lumMod val="75000"/>
                </a:schemeClr>
              </a:solidFill>
            </a:endParaRPr>
          </a:p>
        </p:txBody>
      </p:sp>
      <p:sp>
        <p:nvSpPr>
          <p:cNvPr id="3" name="Θέση περιεχομένου 2"/>
          <p:cNvSpPr>
            <a:spLocks noGrp="1"/>
          </p:cNvSpPr>
          <p:nvPr>
            <p:ph idx="1"/>
          </p:nvPr>
        </p:nvSpPr>
        <p:spPr>
          <a:xfrm>
            <a:off x="1914144" y="1447800"/>
            <a:ext cx="9997440" cy="5410200"/>
          </a:xfrm>
        </p:spPr>
        <p:txBody>
          <a:bodyPr/>
          <a:lstStyle/>
          <a:p>
            <a:r>
              <a:rPr lang="en-US" sz="2600" dirty="0" smtClean="0">
                <a:solidFill>
                  <a:schemeClr val="accent5">
                    <a:lumMod val="75000"/>
                  </a:schemeClr>
                </a:solidFill>
              </a:rPr>
              <a:t>Theoretical Frame</a:t>
            </a:r>
          </a:p>
          <a:p>
            <a:r>
              <a:rPr lang="en-US" sz="2600" dirty="0" smtClean="0">
                <a:solidFill>
                  <a:schemeClr val="accent5">
                    <a:lumMod val="75000"/>
                  </a:schemeClr>
                </a:solidFill>
              </a:rPr>
              <a:t>Evaluation Importance</a:t>
            </a:r>
          </a:p>
          <a:p>
            <a:r>
              <a:rPr lang="en-US" sz="2600" dirty="0" smtClean="0">
                <a:solidFill>
                  <a:schemeClr val="accent5">
                    <a:lumMod val="75000"/>
                  </a:schemeClr>
                </a:solidFill>
              </a:rPr>
              <a:t>Literature Review</a:t>
            </a:r>
          </a:p>
          <a:p>
            <a:r>
              <a:rPr lang="en-US" sz="2600" dirty="0" smtClean="0">
                <a:solidFill>
                  <a:schemeClr val="accent5">
                    <a:lumMod val="75000"/>
                  </a:schemeClr>
                </a:solidFill>
              </a:rPr>
              <a:t>Our Case Study &amp; The Evaluated Program</a:t>
            </a:r>
          </a:p>
          <a:p>
            <a:r>
              <a:rPr lang="en-US" sz="2600" dirty="0" smtClean="0">
                <a:solidFill>
                  <a:schemeClr val="accent5">
                    <a:lumMod val="75000"/>
                  </a:schemeClr>
                </a:solidFill>
              </a:rPr>
              <a:t>The Evaluated Program</a:t>
            </a:r>
          </a:p>
          <a:p>
            <a:r>
              <a:rPr lang="en-US" sz="2600" dirty="0" smtClean="0">
                <a:solidFill>
                  <a:schemeClr val="accent5">
                    <a:lumMod val="75000"/>
                  </a:schemeClr>
                </a:solidFill>
              </a:rPr>
              <a:t>Evaluation Axes &amp; Stages</a:t>
            </a:r>
          </a:p>
          <a:p>
            <a:r>
              <a:rPr lang="en-US" sz="2600" dirty="0" smtClean="0">
                <a:solidFill>
                  <a:schemeClr val="accent5">
                    <a:lumMod val="75000"/>
                  </a:schemeClr>
                </a:solidFill>
              </a:rPr>
              <a:t>Methodology / </a:t>
            </a:r>
            <a:r>
              <a:rPr lang="en-US" sz="2600" dirty="0">
                <a:solidFill>
                  <a:schemeClr val="accent5">
                    <a:lumMod val="75000"/>
                  </a:schemeClr>
                </a:solidFill>
              </a:rPr>
              <a:t>Carrying Out the </a:t>
            </a:r>
            <a:r>
              <a:rPr lang="en-US" sz="2600" dirty="0" smtClean="0">
                <a:solidFill>
                  <a:schemeClr val="accent5">
                    <a:lumMod val="75000"/>
                  </a:schemeClr>
                </a:solidFill>
              </a:rPr>
              <a:t>Evaluation</a:t>
            </a:r>
          </a:p>
          <a:p>
            <a:r>
              <a:rPr lang="en-US" sz="2600" dirty="0" smtClean="0">
                <a:solidFill>
                  <a:schemeClr val="accent5">
                    <a:lumMod val="75000"/>
                  </a:schemeClr>
                </a:solidFill>
              </a:rPr>
              <a:t>Evaluation Indicators</a:t>
            </a:r>
          </a:p>
          <a:p>
            <a:r>
              <a:rPr lang="en-US" sz="2600" dirty="0" smtClean="0">
                <a:solidFill>
                  <a:schemeClr val="accent5">
                    <a:lumMod val="75000"/>
                  </a:schemeClr>
                </a:solidFill>
              </a:rPr>
              <a:t>Data Collection, Questionnaire &amp; Observation</a:t>
            </a:r>
          </a:p>
          <a:p>
            <a:r>
              <a:rPr lang="en-US" sz="2600" dirty="0" smtClean="0">
                <a:solidFill>
                  <a:schemeClr val="accent5">
                    <a:lumMod val="75000"/>
                  </a:schemeClr>
                </a:solidFill>
              </a:rPr>
              <a:t>The Structural Model</a:t>
            </a:r>
          </a:p>
          <a:p>
            <a:r>
              <a:rPr lang="en-US" sz="2600" dirty="0" smtClean="0">
                <a:solidFill>
                  <a:schemeClr val="accent5">
                    <a:lumMod val="75000"/>
                  </a:schemeClr>
                </a:solidFill>
              </a:rPr>
              <a:t>Discussion </a:t>
            </a:r>
            <a:r>
              <a:rPr lang="en-US" sz="2600" smtClean="0">
                <a:solidFill>
                  <a:schemeClr val="accent5">
                    <a:lumMod val="75000"/>
                  </a:schemeClr>
                </a:solidFill>
              </a:rPr>
              <a:t>&amp; Conclusion</a:t>
            </a:r>
            <a:endParaRPr lang="en-US" sz="2600" dirty="0" smtClean="0">
              <a:solidFill>
                <a:schemeClr val="accent5">
                  <a:lumMod val="75000"/>
                </a:schemeClr>
              </a:solidFill>
            </a:endParaRPr>
          </a:p>
          <a:p>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92514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4000" dirty="0">
                <a:solidFill>
                  <a:schemeClr val="accent5">
                    <a:lumMod val="75000"/>
                  </a:schemeClr>
                </a:solidFill>
              </a:rPr>
              <a:t>Theoretical Frame</a:t>
            </a:r>
            <a:endParaRPr lang="en-US" dirty="0">
              <a:solidFill>
                <a:schemeClr val="accent5">
                  <a:lumMod val="75000"/>
                </a:schemeClr>
              </a:solidFill>
            </a:endParaRPr>
          </a:p>
        </p:txBody>
      </p:sp>
      <p:sp>
        <p:nvSpPr>
          <p:cNvPr id="3" name="Θέση περιεχομένου 2"/>
          <p:cNvSpPr>
            <a:spLocks noGrp="1"/>
          </p:cNvSpPr>
          <p:nvPr>
            <p:ph idx="1"/>
          </p:nvPr>
        </p:nvSpPr>
        <p:spPr>
          <a:xfrm>
            <a:off x="1356360" y="1447800"/>
            <a:ext cx="10555224" cy="4800600"/>
          </a:xfrm>
        </p:spPr>
        <p:txBody>
          <a:bodyPr>
            <a:normAutofit/>
          </a:bodyPr>
          <a:lstStyle/>
          <a:p>
            <a:pPr>
              <a:spcAft>
                <a:spcPts val="1200"/>
              </a:spcAft>
            </a:pPr>
            <a:r>
              <a:rPr lang="en-US" dirty="0" smtClean="0">
                <a:solidFill>
                  <a:schemeClr val="accent5">
                    <a:lumMod val="75000"/>
                  </a:schemeClr>
                </a:solidFill>
              </a:rPr>
              <a:t>What Evaluation is?</a:t>
            </a:r>
          </a:p>
          <a:p>
            <a:pPr marL="82296" indent="0">
              <a:spcAft>
                <a:spcPts val="1200"/>
              </a:spcAft>
              <a:buNone/>
            </a:pPr>
            <a:r>
              <a:rPr lang="en-US" sz="2800" dirty="0">
                <a:solidFill>
                  <a:schemeClr val="accent5">
                    <a:lumMod val="75000"/>
                  </a:schemeClr>
                </a:solidFill>
              </a:rPr>
              <a:t>E</a:t>
            </a:r>
            <a:r>
              <a:rPr lang="en-US" sz="2800" dirty="0" smtClean="0">
                <a:solidFill>
                  <a:schemeClr val="accent5">
                    <a:lumMod val="75000"/>
                  </a:schemeClr>
                </a:solidFill>
              </a:rPr>
              <a:t>valuation </a:t>
            </a:r>
            <a:r>
              <a:rPr lang="en-US" sz="2800" dirty="0">
                <a:solidFill>
                  <a:schemeClr val="accent5">
                    <a:lumMod val="75000"/>
                  </a:schemeClr>
                </a:solidFill>
              </a:rPr>
              <a:t>is a process that compare the results with the goal, an initial situation with the final one. “Evaluate” means making an assessment based on some measure or information and referring to some criteria</a:t>
            </a:r>
            <a:r>
              <a:rPr lang="en-US" sz="2800" dirty="0" smtClean="0">
                <a:solidFill>
                  <a:schemeClr val="accent5">
                    <a:lumMod val="75000"/>
                  </a:schemeClr>
                </a:solidFill>
              </a:rPr>
              <a:t>.</a:t>
            </a:r>
          </a:p>
          <a:p>
            <a:pPr>
              <a:spcAft>
                <a:spcPts val="1200"/>
              </a:spcAft>
            </a:pPr>
            <a:r>
              <a:rPr lang="en-US" dirty="0" smtClean="0">
                <a:solidFill>
                  <a:schemeClr val="accent5">
                    <a:lumMod val="75000"/>
                  </a:schemeClr>
                </a:solidFill>
              </a:rPr>
              <a:t>What is Formative Evaluation?</a:t>
            </a:r>
          </a:p>
          <a:p>
            <a:pPr marL="82296" indent="0">
              <a:spcAft>
                <a:spcPts val="1200"/>
              </a:spcAft>
              <a:buNone/>
            </a:pPr>
            <a:r>
              <a:rPr lang="en-US" sz="2800" dirty="0" smtClean="0">
                <a:solidFill>
                  <a:schemeClr val="accent5">
                    <a:lumMod val="75000"/>
                  </a:schemeClr>
                </a:solidFill>
              </a:rPr>
              <a:t>The </a:t>
            </a:r>
            <a:r>
              <a:rPr lang="en-US" sz="2800" dirty="0">
                <a:solidFill>
                  <a:schemeClr val="accent5">
                    <a:lumMod val="75000"/>
                  </a:schemeClr>
                </a:solidFill>
              </a:rPr>
              <a:t>Formative evaluation is a process used by trainers and trainees in teaching that provides feedback on updating current teaching and learning methods in order to improve trainer’s achievement in relation of teaching </a:t>
            </a:r>
            <a:r>
              <a:rPr lang="en-US" sz="2800" dirty="0" smtClean="0">
                <a:solidFill>
                  <a:schemeClr val="accent5">
                    <a:lumMod val="75000"/>
                  </a:schemeClr>
                </a:solidFill>
              </a:rPr>
              <a:t>goals.</a:t>
            </a:r>
            <a:endParaRPr lang="en-US" sz="2800" dirty="0">
              <a:solidFill>
                <a:schemeClr val="accent5">
                  <a:lumMod val="75000"/>
                </a:schemeClr>
              </a:solidFill>
            </a:endParaRPr>
          </a:p>
          <a:p>
            <a:pPr marL="82296" indent="0">
              <a:spcAft>
                <a:spcPts val="1200"/>
              </a:spcAft>
              <a:buNone/>
            </a:pPr>
            <a:endParaRPr lang="en-US" sz="2800" dirty="0"/>
          </a:p>
        </p:txBody>
      </p:sp>
      <p:pic>
        <p:nvPicPr>
          <p:cNvPr id="4" name="13 - Εικόνα" descr="ID-10021585.jpg"/>
          <p:cNvPicPr>
            <a:picLocks noChangeAspect="1"/>
          </p:cNvPicPr>
          <p:nvPr/>
        </p:nvPicPr>
        <p:blipFill>
          <a:blip r:embed="rId3" cstate="print"/>
          <a:stretch>
            <a:fillRect/>
          </a:stretch>
        </p:blipFill>
        <p:spPr>
          <a:xfrm>
            <a:off x="9982200" y="5200650"/>
            <a:ext cx="2209800" cy="1657350"/>
          </a:xfrm>
          <a:prstGeom prst="rect">
            <a:avLst/>
          </a:prstGeom>
        </p:spPr>
      </p:pic>
    </p:spTree>
    <p:extLst>
      <p:ext uri="{BB962C8B-B14F-4D97-AF65-F5344CB8AC3E}">
        <p14:creationId xmlns:p14="http://schemas.microsoft.com/office/powerpoint/2010/main" val="3346743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Evaluation Importance</a:t>
            </a:r>
            <a:endParaRPr lang="en-US" dirty="0">
              <a:solidFill>
                <a:schemeClr val="accent5">
                  <a:lumMod val="75000"/>
                </a:schemeClr>
              </a:solidFill>
            </a:endParaRPr>
          </a:p>
        </p:txBody>
      </p:sp>
      <p:sp>
        <p:nvSpPr>
          <p:cNvPr id="3" name="Θέση περιεχομένου 2"/>
          <p:cNvSpPr>
            <a:spLocks noGrp="1"/>
          </p:cNvSpPr>
          <p:nvPr>
            <p:ph idx="1"/>
          </p:nvPr>
        </p:nvSpPr>
        <p:spPr>
          <a:xfrm>
            <a:off x="1341120" y="1447800"/>
            <a:ext cx="10570464" cy="3657600"/>
          </a:xfrm>
        </p:spPr>
        <p:txBody>
          <a:bodyPr>
            <a:normAutofit/>
          </a:bodyPr>
          <a:lstStyle/>
          <a:p>
            <a:pPr marL="82296" indent="0">
              <a:spcBef>
                <a:spcPts val="0"/>
              </a:spcBef>
              <a:spcAft>
                <a:spcPts val="1200"/>
              </a:spcAft>
              <a:buNone/>
            </a:pPr>
            <a:r>
              <a:rPr lang="en-US" sz="2800" dirty="0">
                <a:solidFill>
                  <a:schemeClr val="accent5">
                    <a:lumMod val="75000"/>
                  </a:schemeClr>
                </a:solidFill>
              </a:rPr>
              <a:t>There is plenty of literature reviews on the purposes and functionality of evaluation but the research on the instructor’s beliefs and particularly on trainee’s beliefs is limited, (</a:t>
            </a:r>
            <a:r>
              <a:rPr lang="en-US" sz="2800" dirty="0" err="1">
                <a:solidFill>
                  <a:schemeClr val="accent5">
                    <a:lumMod val="75000"/>
                  </a:schemeClr>
                </a:solidFill>
              </a:rPr>
              <a:t>Struyven</a:t>
            </a:r>
            <a:r>
              <a:rPr lang="en-US" sz="2800" dirty="0">
                <a:solidFill>
                  <a:schemeClr val="accent5">
                    <a:lumMod val="75000"/>
                  </a:schemeClr>
                </a:solidFill>
              </a:rPr>
              <a:t>, </a:t>
            </a:r>
            <a:r>
              <a:rPr lang="en-US" sz="2800" dirty="0" err="1">
                <a:solidFill>
                  <a:schemeClr val="accent5">
                    <a:lumMod val="75000"/>
                  </a:schemeClr>
                </a:solidFill>
              </a:rPr>
              <a:t>Dochy</a:t>
            </a:r>
            <a:r>
              <a:rPr lang="en-US" sz="2800" dirty="0">
                <a:solidFill>
                  <a:schemeClr val="accent5">
                    <a:lumMod val="75000"/>
                  </a:schemeClr>
                </a:solidFill>
              </a:rPr>
              <a:t> &amp; </a:t>
            </a:r>
            <a:r>
              <a:rPr lang="en-US" sz="2800" dirty="0" err="1">
                <a:solidFill>
                  <a:schemeClr val="accent5">
                    <a:lumMod val="75000"/>
                  </a:schemeClr>
                </a:solidFill>
              </a:rPr>
              <a:t>Janssens</a:t>
            </a:r>
            <a:r>
              <a:rPr lang="en-US" sz="2800" dirty="0">
                <a:solidFill>
                  <a:schemeClr val="accent5">
                    <a:lumMod val="75000"/>
                  </a:schemeClr>
                </a:solidFill>
              </a:rPr>
              <a:t>, 2005</a:t>
            </a:r>
            <a:r>
              <a:rPr lang="en-US" sz="2800" dirty="0" smtClean="0">
                <a:solidFill>
                  <a:schemeClr val="accent5">
                    <a:lumMod val="75000"/>
                  </a:schemeClr>
                </a:solidFill>
              </a:rPr>
              <a:t>).</a:t>
            </a:r>
          </a:p>
          <a:p>
            <a:pPr marL="82296" indent="0">
              <a:spcBef>
                <a:spcPts val="0"/>
              </a:spcBef>
              <a:spcAft>
                <a:spcPts val="1200"/>
              </a:spcAft>
              <a:buNone/>
            </a:pPr>
            <a:r>
              <a:rPr lang="en-US" sz="2800" dirty="0">
                <a:solidFill>
                  <a:schemeClr val="accent5">
                    <a:lumMod val="75000"/>
                  </a:schemeClr>
                </a:solidFill>
              </a:rPr>
              <a:t>However, the study of trainee’s perceptions about the evaluation has particular importance because they have significant impact on the quality of a learning </a:t>
            </a:r>
            <a:r>
              <a:rPr lang="en-US" sz="2800" dirty="0" smtClean="0">
                <a:solidFill>
                  <a:schemeClr val="accent5">
                    <a:lumMod val="75000"/>
                  </a:schemeClr>
                </a:solidFill>
              </a:rPr>
              <a:t>program.</a:t>
            </a:r>
            <a:endParaRPr lang="en-US" sz="2800" dirty="0">
              <a:solidFill>
                <a:schemeClr val="accent5">
                  <a:lumMod val="75000"/>
                </a:schemeClr>
              </a:solidFill>
            </a:endParaRPr>
          </a:p>
        </p:txBody>
      </p:sp>
      <p:pic>
        <p:nvPicPr>
          <p:cNvPr id="4" name="8 - Εικόνα" descr="05_3500x2333.jpg"/>
          <p:cNvPicPr>
            <a:picLocks noChangeAspect="1"/>
          </p:cNvPicPr>
          <p:nvPr/>
        </p:nvPicPr>
        <p:blipFill>
          <a:blip r:embed="rId3" cstate="print"/>
          <a:stretch>
            <a:fillRect/>
          </a:stretch>
        </p:blipFill>
        <p:spPr>
          <a:xfrm>
            <a:off x="9738360" y="5222474"/>
            <a:ext cx="2453640" cy="1635526"/>
          </a:xfrm>
          <a:prstGeom prst="rect">
            <a:avLst/>
          </a:prstGeom>
        </p:spPr>
      </p:pic>
    </p:spTree>
    <p:extLst>
      <p:ext uri="{BB962C8B-B14F-4D97-AF65-F5344CB8AC3E}">
        <p14:creationId xmlns:p14="http://schemas.microsoft.com/office/powerpoint/2010/main" val="1130510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Literature Review</a:t>
            </a:r>
            <a:endParaRPr lang="en-US" dirty="0">
              <a:solidFill>
                <a:schemeClr val="accent5">
                  <a:lumMod val="75000"/>
                </a:schemeClr>
              </a:solidFill>
            </a:endParaRPr>
          </a:p>
        </p:txBody>
      </p:sp>
      <p:sp>
        <p:nvSpPr>
          <p:cNvPr id="3" name="Θέση περιεχομένου 2"/>
          <p:cNvSpPr>
            <a:spLocks noGrp="1"/>
          </p:cNvSpPr>
          <p:nvPr>
            <p:ph idx="1"/>
          </p:nvPr>
        </p:nvSpPr>
        <p:spPr>
          <a:xfrm>
            <a:off x="1341120" y="1663901"/>
            <a:ext cx="10850880" cy="5056939"/>
          </a:xfrm>
        </p:spPr>
        <p:txBody>
          <a:bodyPr>
            <a:normAutofit fontScale="85000" lnSpcReduction="10000"/>
          </a:bodyPr>
          <a:lstStyle/>
          <a:p>
            <a:pPr marL="82296" indent="0" algn="just">
              <a:spcBef>
                <a:spcPts val="0"/>
              </a:spcBef>
              <a:spcAft>
                <a:spcPts val="1200"/>
              </a:spcAft>
              <a:buNone/>
            </a:pPr>
            <a:r>
              <a:rPr lang="en-US" sz="3100" dirty="0">
                <a:solidFill>
                  <a:schemeClr val="accent5">
                    <a:lumMod val="75000"/>
                  </a:schemeClr>
                </a:solidFill>
              </a:rPr>
              <a:t>Numerous definitions of </a:t>
            </a:r>
            <a:r>
              <a:rPr lang="en-US" sz="3100" dirty="0" smtClean="0">
                <a:solidFill>
                  <a:schemeClr val="accent5">
                    <a:lumMod val="75000"/>
                  </a:schemeClr>
                </a:solidFill>
              </a:rPr>
              <a:t>Formative Evaluation </a:t>
            </a:r>
            <a:r>
              <a:rPr lang="en-US" sz="3100" dirty="0">
                <a:solidFill>
                  <a:schemeClr val="accent5">
                    <a:lumMod val="75000"/>
                  </a:schemeClr>
                </a:solidFill>
              </a:rPr>
              <a:t>are identified in the </a:t>
            </a:r>
            <a:r>
              <a:rPr lang="en-US" sz="3100" dirty="0" smtClean="0">
                <a:solidFill>
                  <a:schemeClr val="accent5">
                    <a:lumMod val="75000"/>
                  </a:schemeClr>
                </a:solidFill>
              </a:rPr>
              <a:t>literature.</a:t>
            </a:r>
          </a:p>
          <a:p>
            <a:pPr>
              <a:spcBef>
                <a:spcPts val="0"/>
              </a:spcBef>
              <a:spcAft>
                <a:spcPts val="1200"/>
              </a:spcAft>
            </a:pPr>
            <a:r>
              <a:rPr lang="en-US" sz="2600" dirty="0" smtClean="0">
                <a:solidFill>
                  <a:schemeClr val="accent5">
                    <a:lumMod val="75000"/>
                  </a:schemeClr>
                </a:solidFill>
              </a:rPr>
              <a:t>Is a method that reflects all training practices that carried out in a training program by the trainer or/and trainees. Both of them are involved in this process. (Black </a:t>
            </a:r>
            <a:r>
              <a:rPr lang="en-US" sz="2600" dirty="0">
                <a:solidFill>
                  <a:schemeClr val="accent5">
                    <a:lumMod val="75000"/>
                  </a:schemeClr>
                </a:solidFill>
              </a:rPr>
              <a:t>&amp;</a:t>
            </a:r>
            <a:r>
              <a:rPr lang="en-US" sz="2600" dirty="0" smtClean="0">
                <a:solidFill>
                  <a:schemeClr val="accent5">
                    <a:lumMod val="75000"/>
                  </a:schemeClr>
                </a:solidFill>
              </a:rPr>
              <a:t> William,1998).</a:t>
            </a:r>
          </a:p>
          <a:p>
            <a:pPr>
              <a:spcBef>
                <a:spcPts val="0"/>
              </a:spcBef>
              <a:spcAft>
                <a:spcPts val="1200"/>
              </a:spcAft>
            </a:pPr>
            <a:r>
              <a:rPr lang="nl-NL" sz="2600" dirty="0" smtClean="0">
                <a:solidFill>
                  <a:schemeClr val="accent5">
                    <a:lumMod val="75000"/>
                  </a:schemeClr>
                </a:solidFill>
              </a:rPr>
              <a:t>According to Van </a:t>
            </a:r>
            <a:r>
              <a:rPr lang="nl-NL" sz="2600" dirty="0">
                <a:solidFill>
                  <a:schemeClr val="accent5">
                    <a:lumMod val="75000"/>
                  </a:schemeClr>
                </a:solidFill>
              </a:rPr>
              <a:t>De Walle, Karp </a:t>
            </a:r>
            <a:r>
              <a:rPr lang="nl-NL" sz="2600" dirty="0" smtClean="0">
                <a:solidFill>
                  <a:schemeClr val="accent5">
                    <a:lumMod val="75000"/>
                  </a:schemeClr>
                </a:solidFill>
              </a:rPr>
              <a:t>&amp; Bay-Williams </a:t>
            </a:r>
            <a:r>
              <a:rPr lang="nl-NL" sz="2600" dirty="0">
                <a:solidFill>
                  <a:schemeClr val="accent5">
                    <a:lumMod val="75000"/>
                  </a:schemeClr>
                </a:solidFill>
              </a:rPr>
              <a:t>(2013</a:t>
            </a:r>
            <a:r>
              <a:rPr lang="nl-NL" sz="2600" dirty="0" smtClean="0">
                <a:solidFill>
                  <a:schemeClr val="accent5">
                    <a:lumMod val="75000"/>
                  </a:schemeClr>
                </a:solidFill>
              </a:rPr>
              <a:t>), </a:t>
            </a:r>
            <a:r>
              <a:rPr lang="en-US" sz="2600" dirty="0">
                <a:solidFill>
                  <a:schemeClr val="accent5">
                    <a:lumMod val="75000"/>
                  </a:schemeClr>
                </a:solidFill>
              </a:rPr>
              <a:t>a teaching-based evaluation process that controls and regulates who learns and who does not and </a:t>
            </a:r>
            <a:r>
              <a:rPr lang="en-US" sz="2600" dirty="0" smtClean="0">
                <a:solidFill>
                  <a:schemeClr val="accent5">
                    <a:lumMod val="75000"/>
                  </a:schemeClr>
                </a:solidFill>
              </a:rPr>
              <a:t>how the trainer could helped for his new program.</a:t>
            </a:r>
          </a:p>
          <a:p>
            <a:pPr>
              <a:spcBef>
                <a:spcPts val="0"/>
              </a:spcBef>
              <a:spcAft>
                <a:spcPts val="1200"/>
              </a:spcAft>
            </a:pPr>
            <a:r>
              <a:rPr lang="en-US" sz="2600" dirty="0" smtClean="0">
                <a:solidFill>
                  <a:schemeClr val="accent5">
                    <a:lumMod val="75000"/>
                  </a:schemeClr>
                </a:solidFill>
              </a:rPr>
              <a:t>In order to be the Evaluation Formative must includes schedules for future actions. (William, 2007)</a:t>
            </a:r>
          </a:p>
          <a:p>
            <a:pPr>
              <a:spcBef>
                <a:spcPts val="0"/>
              </a:spcBef>
              <a:spcAft>
                <a:spcPts val="1200"/>
              </a:spcAft>
            </a:pPr>
            <a:r>
              <a:rPr lang="en-US" sz="2600" dirty="0" smtClean="0">
                <a:solidFill>
                  <a:schemeClr val="accent5">
                    <a:lumMod val="75000"/>
                  </a:schemeClr>
                </a:solidFill>
              </a:rPr>
              <a:t>According to Sadler (1998</a:t>
            </a:r>
            <a:r>
              <a:rPr lang="en-US" sz="2600" dirty="0">
                <a:solidFill>
                  <a:schemeClr val="accent5">
                    <a:lumMod val="75000"/>
                  </a:schemeClr>
                </a:solidFill>
              </a:rPr>
              <a:t>),  </a:t>
            </a:r>
            <a:r>
              <a:rPr lang="en-US" sz="2600" dirty="0" smtClean="0">
                <a:solidFill>
                  <a:schemeClr val="accent5">
                    <a:lumMod val="75000"/>
                  </a:schemeClr>
                </a:solidFill>
              </a:rPr>
              <a:t>formative </a:t>
            </a:r>
            <a:r>
              <a:rPr lang="en-US" sz="2600" dirty="0">
                <a:solidFill>
                  <a:schemeClr val="accent5">
                    <a:lumMod val="75000"/>
                  </a:schemeClr>
                </a:solidFill>
              </a:rPr>
              <a:t>evaluation refers to the </a:t>
            </a:r>
            <a:r>
              <a:rPr lang="en-US" sz="2600" dirty="0" smtClean="0">
                <a:solidFill>
                  <a:schemeClr val="accent5">
                    <a:lumMod val="75000"/>
                  </a:schemeClr>
                </a:solidFill>
              </a:rPr>
              <a:t>evaluation with main target </a:t>
            </a:r>
            <a:r>
              <a:rPr lang="en-US" sz="2600" dirty="0">
                <a:solidFill>
                  <a:schemeClr val="accent5">
                    <a:lumMod val="75000"/>
                  </a:schemeClr>
                </a:solidFill>
              </a:rPr>
              <a:t>to provide feedback </a:t>
            </a:r>
            <a:r>
              <a:rPr lang="en-US" sz="2600" dirty="0" smtClean="0">
                <a:solidFill>
                  <a:schemeClr val="accent5">
                    <a:lumMod val="75000"/>
                  </a:schemeClr>
                </a:solidFill>
              </a:rPr>
              <a:t>about </a:t>
            </a:r>
            <a:r>
              <a:rPr lang="en-US" sz="2600" dirty="0" err="1" smtClean="0">
                <a:solidFill>
                  <a:schemeClr val="accent5">
                    <a:lumMod val="75000"/>
                  </a:schemeClr>
                </a:solidFill>
              </a:rPr>
              <a:t>trainess</a:t>
            </a:r>
            <a:r>
              <a:rPr lang="en-US" sz="2600" dirty="0" smtClean="0">
                <a:solidFill>
                  <a:schemeClr val="accent5">
                    <a:lumMod val="75000"/>
                  </a:schemeClr>
                </a:solidFill>
              </a:rPr>
              <a:t>' </a:t>
            </a:r>
            <a:r>
              <a:rPr lang="en-US" sz="2600" dirty="0">
                <a:solidFill>
                  <a:schemeClr val="accent5">
                    <a:lumMod val="75000"/>
                  </a:schemeClr>
                </a:solidFill>
              </a:rPr>
              <a:t>performance, </a:t>
            </a:r>
            <a:r>
              <a:rPr lang="en-US" sz="2600" dirty="0" smtClean="0">
                <a:solidFill>
                  <a:schemeClr val="accent5">
                    <a:lumMod val="75000"/>
                  </a:schemeClr>
                </a:solidFill>
              </a:rPr>
              <a:t>in order to </a:t>
            </a:r>
            <a:r>
              <a:rPr lang="en-US" sz="2600" dirty="0">
                <a:solidFill>
                  <a:schemeClr val="accent5">
                    <a:lumMod val="75000"/>
                  </a:schemeClr>
                </a:solidFill>
              </a:rPr>
              <a:t>improve </a:t>
            </a:r>
            <a:r>
              <a:rPr lang="en-US" sz="2600" dirty="0" smtClean="0">
                <a:solidFill>
                  <a:schemeClr val="accent5">
                    <a:lumMod val="75000"/>
                  </a:schemeClr>
                </a:solidFill>
              </a:rPr>
              <a:t>and</a:t>
            </a:r>
            <a:r>
              <a:rPr lang="el-GR" sz="2600" dirty="0" smtClean="0">
                <a:solidFill>
                  <a:schemeClr val="accent5">
                    <a:lumMod val="75000"/>
                  </a:schemeClr>
                </a:solidFill>
              </a:rPr>
              <a:t> </a:t>
            </a:r>
            <a:r>
              <a:rPr lang="en-US" sz="2600" dirty="0" smtClean="0">
                <a:solidFill>
                  <a:schemeClr val="accent5">
                    <a:lumMod val="75000"/>
                  </a:schemeClr>
                </a:solidFill>
              </a:rPr>
              <a:t>speed up their learning capability.</a:t>
            </a:r>
            <a:endParaRPr lang="en-US" sz="2400" dirty="0">
              <a:solidFill>
                <a:schemeClr val="accent5">
                  <a:lumMod val="75000"/>
                </a:schemeClr>
              </a:solidFill>
            </a:endParaRPr>
          </a:p>
        </p:txBody>
      </p:sp>
      <p:pic>
        <p:nvPicPr>
          <p:cNvPr id="4" name="8 - Εικόνα" descr="05_3500x2333.jpg"/>
          <p:cNvPicPr>
            <a:picLocks noChangeAspect="1"/>
          </p:cNvPicPr>
          <p:nvPr/>
        </p:nvPicPr>
        <p:blipFill>
          <a:blip r:embed="rId3" cstate="print"/>
          <a:stretch>
            <a:fillRect/>
          </a:stretch>
        </p:blipFill>
        <p:spPr>
          <a:xfrm>
            <a:off x="9601200" y="28375"/>
            <a:ext cx="2590800" cy="1756243"/>
          </a:xfrm>
          <a:prstGeom prst="rect">
            <a:avLst/>
          </a:prstGeom>
        </p:spPr>
      </p:pic>
    </p:spTree>
    <p:extLst>
      <p:ext uri="{BB962C8B-B14F-4D97-AF65-F5344CB8AC3E}">
        <p14:creationId xmlns:p14="http://schemas.microsoft.com/office/powerpoint/2010/main" val="3255667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50264" y="536171"/>
            <a:ext cx="9997440" cy="1143000"/>
          </a:xfrm>
        </p:spPr>
        <p:txBody>
          <a:bodyPr/>
          <a:lstStyle/>
          <a:p>
            <a:pPr algn="ctr"/>
            <a:r>
              <a:rPr lang="en-US" dirty="0" smtClean="0">
                <a:solidFill>
                  <a:schemeClr val="accent5">
                    <a:lumMod val="75000"/>
                  </a:schemeClr>
                </a:solidFill>
              </a:rPr>
              <a:t>Our Case Study</a:t>
            </a:r>
            <a:endParaRPr lang="en-US" dirty="0">
              <a:solidFill>
                <a:schemeClr val="accent5">
                  <a:lumMod val="75000"/>
                </a:schemeClr>
              </a:solidFill>
            </a:endParaRPr>
          </a:p>
        </p:txBody>
      </p:sp>
      <p:sp>
        <p:nvSpPr>
          <p:cNvPr id="3" name="Θέση περιεχομένου 2"/>
          <p:cNvSpPr>
            <a:spLocks noGrp="1"/>
          </p:cNvSpPr>
          <p:nvPr>
            <p:ph idx="1"/>
          </p:nvPr>
        </p:nvSpPr>
        <p:spPr>
          <a:xfrm>
            <a:off x="1424801" y="2164080"/>
            <a:ext cx="10614799" cy="3911671"/>
          </a:xfrm>
        </p:spPr>
        <p:txBody>
          <a:bodyPr>
            <a:normAutofit/>
          </a:bodyPr>
          <a:lstStyle/>
          <a:p>
            <a:pPr marL="82296" indent="0" algn="just">
              <a:spcBef>
                <a:spcPts val="0"/>
              </a:spcBef>
              <a:spcAft>
                <a:spcPts val="1200"/>
              </a:spcAft>
              <a:buNone/>
            </a:pPr>
            <a:r>
              <a:rPr lang="en-US" sz="2800" dirty="0">
                <a:solidFill>
                  <a:schemeClr val="accent5">
                    <a:lumMod val="75000"/>
                  </a:schemeClr>
                </a:solidFill>
              </a:rPr>
              <a:t>In this case study a research was carried out using the technic of Formative Evaluation in order to evaluate two thematic areas with the cooperation of the program’s </a:t>
            </a:r>
            <a:r>
              <a:rPr lang="en-US" sz="2800" dirty="0" smtClean="0">
                <a:solidFill>
                  <a:schemeClr val="accent5">
                    <a:lumMod val="75000"/>
                  </a:schemeClr>
                </a:solidFill>
              </a:rPr>
              <a:t>leaders.</a:t>
            </a:r>
          </a:p>
          <a:p>
            <a:pPr marL="82296" indent="0" algn="just">
              <a:spcBef>
                <a:spcPts val="0"/>
              </a:spcBef>
              <a:spcAft>
                <a:spcPts val="1200"/>
              </a:spcAft>
              <a:buNone/>
            </a:pPr>
            <a:r>
              <a:rPr lang="en-US" sz="2800" dirty="0">
                <a:solidFill>
                  <a:schemeClr val="accent5">
                    <a:lumMod val="75000"/>
                  </a:schemeClr>
                </a:solidFill>
              </a:rPr>
              <a:t>The aim of the study was to extract conclusions and opinions about the program’s value, the achievement goals and the organization implementation </a:t>
            </a:r>
            <a:r>
              <a:rPr lang="en-US" sz="2800" dirty="0" smtClean="0">
                <a:solidFill>
                  <a:schemeClr val="accent5">
                    <a:lumMod val="75000"/>
                  </a:schemeClr>
                </a:solidFill>
              </a:rPr>
              <a:t>requirements.</a:t>
            </a:r>
          </a:p>
          <a:p>
            <a:pPr marL="82296" indent="0" algn="just">
              <a:spcBef>
                <a:spcPts val="0"/>
              </a:spcBef>
              <a:spcAft>
                <a:spcPts val="1200"/>
              </a:spcAft>
              <a:buNone/>
            </a:pPr>
            <a:r>
              <a:rPr lang="en-US" sz="2800" dirty="0" smtClean="0">
                <a:solidFill>
                  <a:schemeClr val="accent5">
                    <a:lumMod val="75000"/>
                  </a:schemeClr>
                </a:solidFill>
              </a:rPr>
              <a:t>Our results </a:t>
            </a:r>
            <a:r>
              <a:rPr lang="en-US" sz="2800" dirty="0">
                <a:solidFill>
                  <a:schemeClr val="accent5">
                    <a:lumMod val="75000"/>
                  </a:schemeClr>
                </a:solidFill>
              </a:rPr>
              <a:t>will been feed backed to program managers and policy makers with the appropriate information which are necessary to adopt appropriate corrective interventions for programs quality improvement.</a:t>
            </a:r>
          </a:p>
        </p:txBody>
      </p:sp>
      <p:pic>
        <p:nvPicPr>
          <p:cNvPr id="4" name="13 - Εικόνα" descr="18.jpg"/>
          <p:cNvPicPr>
            <a:picLocks noChangeAspect="1"/>
          </p:cNvPicPr>
          <p:nvPr/>
        </p:nvPicPr>
        <p:blipFill>
          <a:blip r:embed="rId3" cstate="print"/>
          <a:stretch>
            <a:fillRect/>
          </a:stretch>
        </p:blipFill>
        <p:spPr>
          <a:xfrm>
            <a:off x="9222509" y="51262"/>
            <a:ext cx="2817091" cy="2112818"/>
          </a:xfrm>
          <a:prstGeom prst="rect">
            <a:avLst/>
          </a:prstGeom>
        </p:spPr>
      </p:pic>
    </p:spTree>
    <p:extLst>
      <p:ext uri="{BB962C8B-B14F-4D97-AF65-F5344CB8AC3E}">
        <p14:creationId xmlns:p14="http://schemas.microsoft.com/office/powerpoint/2010/main" val="1221130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The Evaluated Program</a:t>
            </a:r>
            <a:endParaRPr lang="en-US" dirty="0">
              <a:solidFill>
                <a:schemeClr val="accent5">
                  <a:lumMod val="75000"/>
                </a:schemeClr>
              </a:solidFill>
            </a:endParaRPr>
          </a:p>
        </p:txBody>
      </p:sp>
      <p:sp>
        <p:nvSpPr>
          <p:cNvPr id="3" name="Θέση περιεχομένου 2"/>
          <p:cNvSpPr>
            <a:spLocks noGrp="1"/>
          </p:cNvSpPr>
          <p:nvPr>
            <p:ph idx="1"/>
          </p:nvPr>
        </p:nvSpPr>
        <p:spPr>
          <a:xfrm>
            <a:off x="1341120" y="1447800"/>
            <a:ext cx="10570464" cy="4800600"/>
          </a:xfrm>
        </p:spPr>
        <p:txBody>
          <a:bodyPr>
            <a:normAutofit/>
          </a:bodyPr>
          <a:lstStyle/>
          <a:p>
            <a:pPr marL="82296" indent="0" algn="just">
              <a:spcBef>
                <a:spcPts val="0"/>
              </a:spcBef>
              <a:spcAft>
                <a:spcPts val="1200"/>
              </a:spcAft>
              <a:buNone/>
            </a:pPr>
            <a:r>
              <a:rPr lang="en-US" sz="2800" dirty="0" smtClean="0">
                <a:solidFill>
                  <a:schemeClr val="accent5">
                    <a:lumMod val="75000"/>
                  </a:schemeClr>
                </a:solidFill>
              </a:rPr>
              <a:t>The evaluated program is </a:t>
            </a:r>
            <a:r>
              <a:rPr lang="en-US" sz="2800" dirty="0">
                <a:solidFill>
                  <a:schemeClr val="accent5">
                    <a:lumMod val="75000"/>
                  </a:schemeClr>
                </a:solidFill>
              </a:rPr>
              <a:t>a </a:t>
            </a:r>
            <a:r>
              <a:rPr lang="en-US" sz="2800" dirty="0" smtClean="0">
                <a:solidFill>
                  <a:schemeClr val="accent5">
                    <a:lumMod val="75000"/>
                  </a:schemeClr>
                </a:solidFill>
              </a:rPr>
              <a:t>large-scale and </a:t>
            </a:r>
            <a:r>
              <a:rPr lang="en-US" sz="2800" dirty="0">
                <a:solidFill>
                  <a:schemeClr val="accent5">
                    <a:lumMod val="75000"/>
                  </a:schemeClr>
                </a:solidFill>
              </a:rPr>
              <a:t>high-quality training project for employers, </a:t>
            </a:r>
            <a:r>
              <a:rPr lang="en-US" sz="2800" dirty="0" smtClean="0">
                <a:solidFill>
                  <a:schemeClr val="accent5">
                    <a:lumMod val="75000"/>
                  </a:schemeClr>
                </a:solidFill>
              </a:rPr>
              <a:t>self-employees, </a:t>
            </a:r>
            <a:r>
              <a:rPr lang="en-US" sz="2800" dirty="0">
                <a:solidFill>
                  <a:schemeClr val="accent5">
                    <a:lumMod val="75000"/>
                  </a:schemeClr>
                </a:solidFill>
              </a:rPr>
              <a:t>employees </a:t>
            </a:r>
            <a:r>
              <a:rPr lang="en-US" sz="2800" dirty="0" smtClean="0">
                <a:solidFill>
                  <a:schemeClr val="accent5">
                    <a:lumMod val="75000"/>
                  </a:schemeClr>
                </a:solidFill>
              </a:rPr>
              <a:t>of medium small </a:t>
            </a:r>
            <a:r>
              <a:rPr lang="en-US" sz="2800" dirty="0">
                <a:solidFill>
                  <a:schemeClr val="accent5">
                    <a:lumMod val="75000"/>
                  </a:schemeClr>
                </a:solidFill>
              </a:rPr>
              <a:t>and </a:t>
            </a:r>
            <a:r>
              <a:rPr lang="en-US" sz="2800" dirty="0" smtClean="0">
                <a:solidFill>
                  <a:schemeClr val="accent5">
                    <a:lumMod val="75000"/>
                  </a:schemeClr>
                </a:solidFill>
              </a:rPr>
              <a:t>very small enterprises (SME’s) commercial and </a:t>
            </a:r>
            <a:r>
              <a:rPr lang="en-US" sz="2800" dirty="0">
                <a:solidFill>
                  <a:schemeClr val="accent5">
                    <a:lumMod val="75000"/>
                  </a:schemeClr>
                </a:solidFill>
              </a:rPr>
              <a:t>craft businesses </a:t>
            </a:r>
            <a:r>
              <a:rPr lang="en-US" sz="2800" dirty="0" smtClean="0">
                <a:solidFill>
                  <a:schemeClr val="accent5">
                    <a:lumMod val="75000"/>
                  </a:schemeClr>
                </a:solidFill>
              </a:rPr>
              <a:t>from six </a:t>
            </a:r>
            <a:r>
              <a:rPr lang="en-US" sz="2800" dirty="0">
                <a:solidFill>
                  <a:schemeClr val="accent5">
                    <a:lumMod val="75000"/>
                  </a:schemeClr>
                </a:solidFill>
              </a:rPr>
              <a:t>cities </a:t>
            </a:r>
            <a:r>
              <a:rPr lang="en-US" sz="2800" dirty="0" smtClean="0">
                <a:solidFill>
                  <a:schemeClr val="accent5">
                    <a:lumMod val="75000"/>
                  </a:schemeClr>
                </a:solidFill>
              </a:rPr>
              <a:t>in Greece.</a:t>
            </a:r>
          </a:p>
          <a:p>
            <a:pPr marL="82296" indent="0" algn="just">
              <a:spcBef>
                <a:spcPts val="0"/>
              </a:spcBef>
              <a:spcAft>
                <a:spcPts val="1200"/>
              </a:spcAft>
              <a:buNone/>
            </a:pPr>
            <a:r>
              <a:rPr lang="en-US" sz="2800" dirty="0" smtClean="0">
                <a:solidFill>
                  <a:schemeClr val="accent5">
                    <a:lumMod val="75000"/>
                  </a:schemeClr>
                </a:solidFill>
              </a:rPr>
              <a:t>As part of this project 106 training seminars took place, and 1300 trainees will be educated</a:t>
            </a:r>
            <a:r>
              <a:rPr lang="en-US" sz="2800" dirty="0">
                <a:solidFill>
                  <a:schemeClr val="accent5">
                    <a:lumMod val="75000"/>
                  </a:schemeClr>
                </a:solidFill>
              </a:rPr>
              <a:t>. </a:t>
            </a:r>
            <a:endParaRPr lang="en-US" sz="2800" dirty="0" smtClean="0">
              <a:solidFill>
                <a:schemeClr val="accent5">
                  <a:lumMod val="75000"/>
                </a:schemeClr>
              </a:solidFill>
            </a:endParaRPr>
          </a:p>
          <a:p>
            <a:pPr marL="82296" indent="0" algn="just">
              <a:spcBef>
                <a:spcPts val="0"/>
              </a:spcBef>
              <a:spcAft>
                <a:spcPts val="1200"/>
              </a:spcAft>
              <a:buNone/>
            </a:pPr>
            <a:r>
              <a:rPr lang="en-US" sz="2800" dirty="0" smtClean="0">
                <a:solidFill>
                  <a:schemeClr val="accent5">
                    <a:lumMod val="75000"/>
                  </a:schemeClr>
                </a:solidFill>
              </a:rPr>
              <a:t>The </a:t>
            </a:r>
            <a:r>
              <a:rPr lang="en-US" sz="2800" dirty="0">
                <a:solidFill>
                  <a:schemeClr val="accent5">
                    <a:lumMod val="75000"/>
                  </a:schemeClr>
                </a:solidFill>
              </a:rPr>
              <a:t>training activities concerned the development of small business </a:t>
            </a:r>
            <a:r>
              <a:rPr lang="en-US" sz="2800" dirty="0" smtClean="0">
                <a:solidFill>
                  <a:schemeClr val="accent5">
                    <a:lumMod val="75000"/>
                  </a:schemeClr>
                </a:solidFill>
              </a:rPr>
              <a:t>entrepreneurship and the knowledge of IT applications. </a:t>
            </a:r>
          </a:p>
          <a:p>
            <a:pPr marL="82296" indent="0" algn="just">
              <a:spcBef>
                <a:spcPts val="0"/>
              </a:spcBef>
              <a:spcAft>
                <a:spcPts val="1200"/>
              </a:spcAft>
              <a:buNone/>
            </a:pPr>
            <a:r>
              <a:rPr lang="en-US" sz="2800" dirty="0" smtClean="0">
                <a:solidFill>
                  <a:schemeClr val="accent5">
                    <a:lumMod val="75000"/>
                  </a:schemeClr>
                </a:solidFill>
              </a:rPr>
              <a:t>The project was </a:t>
            </a:r>
            <a:r>
              <a:rPr lang="en-US" sz="2800" dirty="0">
                <a:solidFill>
                  <a:schemeClr val="accent5">
                    <a:lumMod val="75000"/>
                  </a:schemeClr>
                </a:solidFill>
              </a:rPr>
              <a:t>part of Operational Program </a:t>
            </a:r>
            <a:r>
              <a:rPr lang="en-US" sz="2800" dirty="0" smtClean="0">
                <a:solidFill>
                  <a:schemeClr val="accent5">
                    <a:lumMod val="75000"/>
                  </a:schemeClr>
                </a:solidFill>
              </a:rPr>
              <a:t>“Education </a:t>
            </a:r>
            <a:r>
              <a:rPr lang="en-US" sz="2800" dirty="0">
                <a:solidFill>
                  <a:schemeClr val="accent5">
                    <a:lumMod val="75000"/>
                  </a:schemeClr>
                </a:solidFill>
              </a:rPr>
              <a:t>and Initial Vocational </a:t>
            </a:r>
            <a:r>
              <a:rPr lang="en-US" sz="2800" dirty="0" smtClean="0">
                <a:solidFill>
                  <a:schemeClr val="accent5">
                    <a:lumMod val="75000"/>
                  </a:schemeClr>
                </a:solidFill>
              </a:rPr>
              <a:t>Training”.</a:t>
            </a:r>
            <a:endParaRPr lang="en-US" sz="2800" dirty="0">
              <a:solidFill>
                <a:schemeClr val="accent5">
                  <a:lumMod val="75000"/>
                </a:schemeClr>
              </a:solidFill>
            </a:endParaRPr>
          </a:p>
        </p:txBody>
      </p:sp>
    </p:spTree>
    <p:extLst>
      <p:ext uri="{BB962C8B-B14F-4D97-AF65-F5344CB8AC3E}">
        <p14:creationId xmlns:p14="http://schemas.microsoft.com/office/powerpoint/2010/main" val="250579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solidFill>
                  <a:schemeClr val="accent5">
                    <a:lumMod val="75000"/>
                  </a:schemeClr>
                </a:solidFill>
              </a:rPr>
              <a:t>Evaluation Axes</a:t>
            </a:r>
            <a:endParaRPr lang="en-US" dirty="0">
              <a:solidFill>
                <a:schemeClr val="accent5">
                  <a:lumMod val="75000"/>
                </a:schemeClr>
              </a:solidFill>
            </a:endParaRPr>
          </a:p>
        </p:txBody>
      </p:sp>
      <p:sp>
        <p:nvSpPr>
          <p:cNvPr id="3" name="Θέση περιεχομένου 2"/>
          <p:cNvSpPr>
            <a:spLocks noGrp="1"/>
          </p:cNvSpPr>
          <p:nvPr>
            <p:ph idx="1"/>
          </p:nvPr>
        </p:nvSpPr>
        <p:spPr>
          <a:xfrm>
            <a:off x="1356360" y="1447800"/>
            <a:ext cx="10555224" cy="4312920"/>
          </a:xfrm>
        </p:spPr>
        <p:txBody>
          <a:bodyPr>
            <a:normAutofit/>
          </a:bodyPr>
          <a:lstStyle/>
          <a:p>
            <a:pPr algn="just">
              <a:spcBef>
                <a:spcPts val="0"/>
              </a:spcBef>
              <a:spcAft>
                <a:spcPts val="1200"/>
              </a:spcAft>
            </a:pPr>
            <a:r>
              <a:rPr lang="en-US" sz="2800" dirty="0" smtClean="0">
                <a:solidFill>
                  <a:schemeClr val="accent5">
                    <a:lumMod val="75000"/>
                  </a:schemeClr>
                </a:solidFill>
              </a:rPr>
              <a:t>The preparation of the Program and the Feasibility Study.</a:t>
            </a:r>
          </a:p>
          <a:p>
            <a:pPr algn="just">
              <a:spcBef>
                <a:spcPts val="0"/>
              </a:spcBef>
              <a:spcAft>
                <a:spcPts val="1200"/>
              </a:spcAft>
            </a:pPr>
            <a:r>
              <a:rPr lang="en-US" sz="2800" dirty="0">
                <a:solidFill>
                  <a:schemeClr val="accent5">
                    <a:lumMod val="75000"/>
                  </a:schemeClr>
                </a:solidFill>
              </a:rPr>
              <a:t>Publicity and dissemination </a:t>
            </a:r>
            <a:r>
              <a:rPr lang="en-US" sz="2800" dirty="0" smtClean="0">
                <a:solidFill>
                  <a:schemeClr val="accent5">
                    <a:lumMod val="75000"/>
                  </a:schemeClr>
                </a:solidFill>
              </a:rPr>
              <a:t>actions.</a:t>
            </a:r>
            <a:endParaRPr lang="en-US" sz="2800" dirty="0">
              <a:solidFill>
                <a:schemeClr val="accent5">
                  <a:lumMod val="75000"/>
                </a:schemeClr>
              </a:solidFill>
            </a:endParaRPr>
          </a:p>
          <a:p>
            <a:pPr algn="just">
              <a:spcBef>
                <a:spcPts val="0"/>
              </a:spcBef>
              <a:spcAft>
                <a:spcPts val="1200"/>
              </a:spcAft>
            </a:pPr>
            <a:r>
              <a:rPr lang="en-US" sz="2800" dirty="0">
                <a:solidFill>
                  <a:schemeClr val="accent5">
                    <a:lumMod val="75000"/>
                  </a:schemeClr>
                </a:solidFill>
              </a:rPr>
              <a:t>The </a:t>
            </a:r>
            <a:r>
              <a:rPr lang="en-US" sz="2800" dirty="0" smtClean="0">
                <a:solidFill>
                  <a:schemeClr val="accent5">
                    <a:lumMod val="75000"/>
                  </a:schemeClr>
                </a:solidFill>
              </a:rPr>
              <a:t>trainers’ readiness, </a:t>
            </a:r>
            <a:r>
              <a:rPr lang="en-US" sz="2800" dirty="0">
                <a:solidFill>
                  <a:schemeClr val="accent5">
                    <a:lumMod val="75000"/>
                  </a:schemeClr>
                </a:solidFill>
              </a:rPr>
              <a:t>the training </a:t>
            </a:r>
            <a:r>
              <a:rPr lang="en-US" sz="2800" dirty="0" smtClean="0">
                <a:solidFill>
                  <a:schemeClr val="accent5">
                    <a:lumMod val="75000"/>
                  </a:schemeClr>
                </a:solidFill>
              </a:rPr>
              <a:t>teaching material and </a:t>
            </a:r>
            <a:r>
              <a:rPr lang="en-US" sz="2800" dirty="0">
                <a:solidFill>
                  <a:schemeClr val="accent5">
                    <a:lumMod val="75000"/>
                  </a:schemeClr>
                </a:solidFill>
              </a:rPr>
              <a:t>the way of implementing the </a:t>
            </a:r>
            <a:r>
              <a:rPr lang="en-US" sz="2800" dirty="0" smtClean="0">
                <a:solidFill>
                  <a:schemeClr val="accent5">
                    <a:lumMod val="75000"/>
                  </a:schemeClr>
                </a:solidFill>
              </a:rPr>
              <a:t>training program.</a:t>
            </a:r>
          </a:p>
          <a:p>
            <a:pPr algn="just">
              <a:spcBef>
                <a:spcPts val="0"/>
              </a:spcBef>
              <a:spcAft>
                <a:spcPts val="1200"/>
              </a:spcAft>
            </a:pPr>
            <a:r>
              <a:rPr lang="en-US" sz="2800" dirty="0" smtClean="0">
                <a:solidFill>
                  <a:schemeClr val="accent5">
                    <a:lumMod val="75000"/>
                  </a:schemeClr>
                </a:solidFill>
              </a:rPr>
              <a:t>The </a:t>
            </a:r>
            <a:r>
              <a:rPr lang="en-US" sz="2800" dirty="0">
                <a:solidFill>
                  <a:schemeClr val="accent5">
                    <a:lumMod val="75000"/>
                  </a:schemeClr>
                </a:solidFill>
              </a:rPr>
              <a:t>effectiveness of the </a:t>
            </a:r>
            <a:r>
              <a:rPr lang="en-US" sz="2800" dirty="0" smtClean="0">
                <a:solidFill>
                  <a:schemeClr val="accent5">
                    <a:lumMod val="75000"/>
                  </a:schemeClr>
                </a:solidFill>
              </a:rPr>
              <a:t>used educational techniques.</a:t>
            </a:r>
          </a:p>
          <a:p>
            <a:pPr algn="just">
              <a:spcBef>
                <a:spcPts val="0"/>
              </a:spcBef>
              <a:spcAft>
                <a:spcPts val="1200"/>
              </a:spcAft>
            </a:pPr>
            <a:r>
              <a:rPr lang="en-US" sz="2800" dirty="0">
                <a:solidFill>
                  <a:schemeClr val="accent5">
                    <a:lumMod val="75000"/>
                  </a:schemeClr>
                </a:solidFill>
              </a:rPr>
              <a:t>Assessing the adequacy of the </a:t>
            </a:r>
            <a:r>
              <a:rPr lang="en-US" sz="2800" dirty="0" smtClean="0">
                <a:solidFill>
                  <a:schemeClr val="accent5">
                    <a:lumMod val="75000"/>
                  </a:schemeClr>
                </a:solidFill>
              </a:rPr>
              <a:t>factors which involved </a:t>
            </a:r>
            <a:r>
              <a:rPr lang="en-US" sz="2800" dirty="0">
                <a:solidFill>
                  <a:schemeClr val="accent5">
                    <a:lumMod val="75000"/>
                  </a:schemeClr>
                </a:solidFill>
              </a:rPr>
              <a:t>in the project</a:t>
            </a:r>
            <a:r>
              <a:rPr lang="en-US" sz="2800" dirty="0" smtClean="0">
                <a:solidFill>
                  <a:schemeClr val="accent5">
                    <a:lumMod val="75000"/>
                  </a:schemeClr>
                </a:solidFill>
              </a:rPr>
              <a:t>.</a:t>
            </a:r>
          </a:p>
          <a:p>
            <a:pPr algn="just">
              <a:spcBef>
                <a:spcPts val="0"/>
              </a:spcBef>
              <a:spcAft>
                <a:spcPts val="1200"/>
              </a:spcAft>
            </a:pPr>
            <a:r>
              <a:rPr lang="en-US" sz="2800" dirty="0" smtClean="0">
                <a:solidFill>
                  <a:schemeClr val="accent5">
                    <a:lumMod val="75000"/>
                  </a:schemeClr>
                </a:solidFill>
              </a:rPr>
              <a:t>If the </a:t>
            </a:r>
            <a:r>
              <a:rPr lang="en-US" sz="2800" dirty="0">
                <a:solidFill>
                  <a:schemeClr val="accent5">
                    <a:lumMod val="75000"/>
                  </a:schemeClr>
                </a:solidFill>
              </a:rPr>
              <a:t>trainees were satisfied with their </a:t>
            </a:r>
            <a:r>
              <a:rPr lang="en-US" sz="2800" dirty="0" smtClean="0">
                <a:solidFill>
                  <a:schemeClr val="accent5">
                    <a:lumMod val="75000"/>
                  </a:schemeClr>
                </a:solidFill>
              </a:rPr>
              <a:t>participation to the program </a:t>
            </a:r>
            <a:r>
              <a:rPr lang="en-US" sz="2800" dirty="0">
                <a:solidFill>
                  <a:schemeClr val="accent5">
                    <a:lumMod val="75000"/>
                  </a:schemeClr>
                </a:solidFill>
              </a:rPr>
              <a:t>and </a:t>
            </a:r>
            <a:r>
              <a:rPr lang="en-US" sz="2800" dirty="0" smtClean="0">
                <a:solidFill>
                  <a:schemeClr val="accent5">
                    <a:lumMod val="75000"/>
                  </a:schemeClr>
                </a:solidFill>
              </a:rPr>
              <a:t>their believes </a:t>
            </a:r>
            <a:r>
              <a:rPr lang="en-US" sz="2800" dirty="0">
                <a:solidFill>
                  <a:schemeClr val="accent5">
                    <a:lumMod val="75000"/>
                  </a:schemeClr>
                </a:solidFill>
              </a:rPr>
              <a:t>that they </a:t>
            </a:r>
            <a:r>
              <a:rPr lang="en-US" sz="2800" dirty="0" smtClean="0">
                <a:solidFill>
                  <a:schemeClr val="accent5">
                    <a:lumMod val="75000"/>
                  </a:schemeClr>
                </a:solidFill>
              </a:rPr>
              <a:t>earned benefits for </a:t>
            </a:r>
            <a:r>
              <a:rPr lang="en-US" sz="2800" dirty="0">
                <a:solidFill>
                  <a:schemeClr val="accent5">
                    <a:lumMod val="75000"/>
                  </a:schemeClr>
                </a:solidFill>
              </a:rPr>
              <a:t>their work performance.</a:t>
            </a:r>
            <a:endParaRPr lang="en-US" sz="2800" dirty="0" smtClean="0">
              <a:solidFill>
                <a:schemeClr val="accent5">
                  <a:lumMod val="75000"/>
                </a:schemeClr>
              </a:solidFill>
            </a:endParaRPr>
          </a:p>
        </p:txBody>
      </p:sp>
      <p:pic>
        <p:nvPicPr>
          <p:cNvPr id="4" name="7 - Εικόνα" descr="question.jpg"/>
          <p:cNvPicPr>
            <a:picLocks noChangeAspect="1"/>
          </p:cNvPicPr>
          <p:nvPr/>
        </p:nvPicPr>
        <p:blipFill>
          <a:blip r:embed="rId3" cstate="print"/>
          <a:stretch>
            <a:fillRect/>
          </a:stretch>
        </p:blipFill>
        <p:spPr>
          <a:xfrm>
            <a:off x="10866119" y="5537219"/>
            <a:ext cx="1167809" cy="1167809"/>
          </a:xfrm>
          <a:prstGeom prst="rect">
            <a:avLst/>
          </a:prstGeom>
        </p:spPr>
      </p:pic>
    </p:spTree>
    <p:extLst>
      <p:ext uri="{BB962C8B-B14F-4D97-AF65-F5344CB8AC3E}">
        <p14:creationId xmlns:p14="http://schemas.microsoft.com/office/powerpoint/2010/main" val="4158637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FrA3A.4_University Asynchronous Distance Learning Programs to Enhance Interregional Sustainable Development_Dimitris, Tsipianitis</Template>
  <TotalTime>6333</TotalTime>
  <Words>1525</Words>
  <Application>Microsoft Office PowerPoint</Application>
  <PresentationFormat>Ευρεία οθόνη</PresentationFormat>
  <Paragraphs>158</Paragraphs>
  <Slides>23</Slides>
  <Notes>15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23</vt:i4>
      </vt:variant>
    </vt:vector>
  </HeadingPairs>
  <TitlesOfParts>
    <vt:vector size="31" baseType="lpstr">
      <vt:lpstr>Arial Black</vt:lpstr>
      <vt:lpstr>Calibri</vt:lpstr>
      <vt:lpstr>Comic Sans MS</vt:lpstr>
      <vt:lpstr>Corbel</vt:lpstr>
      <vt:lpstr>Gill Sans MT</vt:lpstr>
      <vt:lpstr>Verdana</vt:lpstr>
      <vt:lpstr>Wingdings 2</vt:lpstr>
      <vt:lpstr>TrainingPresentation</vt:lpstr>
      <vt:lpstr>  Formative Evaluation for Intelligent Quality Management in an Education Program. Case Study </vt:lpstr>
      <vt:lpstr>Παρουσίαση του PowerPoint</vt:lpstr>
      <vt:lpstr>Presentation Overview</vt:lpstr>
      <vt:lpstr>Theoretical Frame</vt:lpstr>
      <vt:lpstr>Evaluation Importance</vt:lpstr>
      <vt:lpstr>Literature Review</vt:lpstr>
      <vt:lpstr>Our Case Study</vt:lpstr>
      <vt:lpstr>The Evaluated Program</vt:lpstr>
      <vt:lpstr>Evaluation Axes</vt:lpstr>
      <vt:lpstr>Evaluation Stages</vt:lpstr>
      <vt:lpstr>Methodology</vt:lpstr>
      <vt:lpstr>Carrying out the Evaluation (I)</vt:lpstr>
      <vt:lpstr>Carrying out the Evaluation (II)</vt:lpstr>
      <vt:lpstr>Evaluation Indicators</vt:lpstr>
      <vt:lpstr>Data Collection</vt:lpstr>
      <vt:lpstr>Questionnaire &amp; Observation</vt:lpstr>
      <vt:lpstr>Our structural model of Formative Evaluation</vt:lpstr>
      <vt:lpstr>Παρουσίαση του PowerPoint</vt:lpstr>
      <vt:lpstr>Discussion</vt:lpstr>
      <vt:lpstr>Communicating the Results</vt:lpstr>
      <vt:lpstr>Conclusion</vt:lpstr>
      <vt:lpstr>Finally … and Future Actions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TECIS 2019 19th IFAC Conference on International Stability, Technology and Culture</dc:title>
  <dc:creator>Dimitris Tsipianitis</dc:creator>
  <cp:lastModifiedBy>groumpos</cp:lastModifiedBy>
  <cp:revision>102</cp:revision>
  <dcterms:created xsi:type="dcterms:W3CDTF">2019-09-17T15:34:12Z</dcterms:created>
  <dcterms:modified xsi:type="dcterms:W3CDTF">2019-11-26T14:33:19Z</dcterms:modified>
</cp:coreProperties>
</file>